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5"/>
  </p:notesMasterIdLst>
  <p:sldIdLst>
    <p:sldId id="256" r:id="rId2"/>
    <p:sldId id="257" r:id="rId3"/>
    <p:sldId id="265" r:id="rId4"/>
    <p:sldId id="266" r:id="rId5"/>
    <p:sldId id="258" r:id="rId6"/>
    <p:sldId id="259" r:id="rId7"/>
    <p:sldId id="260" r:id="rId8"/>
    <p:sldId id="261" r:id="rId9"/>
    <p:sldId id="267" r:id="rId10"/>
    <p:sldId id="262" r:id="rId11"/>
    <p:sldId id="263" r:id="rId12"/>
    <p:sldId id="264"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007" autoAdjust="0"/>
  </p:normalViewPr>
  <p:slideViewPr>
    <p:cSldViewPr>
      <p:cViewPr varScale="1">
        <p:scale>
          <a:sx n="68" d="100"/>
          <a:sy n="68" d="100"/>
        </p:scale>
        <p:origin x="-14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6770D6-E242-40EC-A7B3-E48C6ECF8286}" type="datetimeFigureOut">
              <a:rPr lang="en-GB" smtClean="0"/>
              <a:t>15/06/2018</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83633B-B743-479B-BE1C-C04C572B3E57}" type="slidenum">
              <a:rPr lang="en-GB" smtClean="0"/>
              <a:t>‹#›</a:t>
            </a:fld>
            <a:endParaRPr lang="en-GB" dirty="0"/>
          </a:p>
        </p:txBody>
      </p:sp>
    </p:spTree>
    <p:extLst>
      <p:ext uri="{BB962C8B-B14F-4D97-AF65-F5344CB8AC3E}">
        <p14:creationId xmlns:p14="http://schemas.microsoft.com/office/powerpoint/2010/main" val="123702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 OF</a:t>
            </a:r>
            <a:r>
              <a:rPr lang="en-US" baseline="0" dirty="0" smtClean="0"/>
              <a:t> THE ASSIGNMENT TOPIC </a:t>
            </a:r>
            <a:r>
              <a:rPr lang="en-US" dirty="0" smtClean="0"/>
              <a:t>AND NAMES OF GROUP</a:t>
            </a:r>
            <a:r>
              <a:rPr lang="en-US" baseline="0" dirty="0" smtClean="0"/>
              <a:t> MEMBERS.</a:t>
            </a:r>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1</a:t>
            </a:fld>
            <a:endParaRPr lang="en-GB" dirty="0"/>
          </a:p>
        </p:txBody>
      </p:sp>
    </p:spTree>
    <p:extLst>
      <p:ext uri="{BB962C8B-B14F-4D97-AF65-F5344CB8AC3E}">
        <p14:creationId xmlns:p14="http://schemas.microsoft.com/office/powerpoint/2010/main" val="1983109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Samsung is headed by David </a:t>
            </a:r>
            <a:r>
              <a:rPr lang="en-US" dirty="0" err="1" smtClean="0">
                <a:latin typeface="Times New Roman" pitchFamily="18" charset="0"/>
                <a:cs typeface="Times New Roman" pitchFamily="18" charset="0"/>
              </a:rPr>
              <a:t>Eun</a:t>
            </a:r>
            <a:r>
              <a:rPr lang="en-US" dirty="0" smtClean="0">
                <a:latin typeface="Times New Roman" pitchFamily="18" charset="0"/>
                <a:cs typeface="Times New Roman" pitchFamily="18" charset="0"/>
              </a:rPr>
              <a:t> who is also the president and founder of the company.</a:t>
            </a:r>
            <a:r>
              <a:rPr lang="en-US" baseline="0" dirty="0" smtClean="0">
                <a:latin typeface="Times New Roman" pitchFamily="18" charset="0"/>
                <a:cs typeface="Times New Roman" pitchFamily="18" charset="0"/>
              </a:rPr>
              <a:t> As a the company president he</a:t>
            </a:r>
            <a:r>
              <a:rPr lang="en-US" dirty="0" smtClean="0">
                <a:latin typeface="Times New Roman" pitchFamily="18" charset="0"/>
                <a:cs typeface="Times New Roman" pitchFamily="18" charset="0"/>
              </a:rPr>
              <a:t> oversees the progressive advancement of software and services through captivating startups around the world. The Samsung company continuously advance and expand strategic products in Consumer Electronics division. </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2</a:t>
            </a:fld>
            <a:endParaRPr lang="en-GB"/>
          </a:p>
        </p:txBody>
      </p:sp>
    </p:spTree>
    <p:extLst>
      <p:ext uri="{BB962C8B-B14F-4D97-AF65-F5344CB8AC3E}">
        <p14:creationId xmlns:p14="http://schemas.microsoft.com/office/powerpoint/2010/main" val="3711280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smtClean="0">
                <a:latin typeface="Times New Roman" pitchFamily="18" charset="0"/>
                <a:cs typeface="Times New Roman" pitchFamily="18" charset="0"/>
              </a:rPr>
              <a:t>MAJOR ACHIEVEMENTS OF</a:t>
            </a:r>
            <a:r>
              <a:rPr lang="en-US" b="1" baseline="0" dirty="0" smtClean="0">
                <a:latin typeface="Times New Roman" pitchFamily="18" charset="0"/>
                <a:cs typeface="Times New Roman" pitchFamily="18" charset="0"/>
              </a:rPr>
              <a:t> SAMSUNG COMPANY</a:t>
            </a:r>
            <a:r>
              <a:rPr lang="en-US" b="1" dirty="0" smtClean="0">
                <a:latin typeface="Times New Roman" pitchFamily="18" charset="0"/>
                <a:cs typeface="Times New Roman" pitchFamily="18" charset="0"/>
              </a:rPr>
              <a:t>.</a:t>
            </a:r>
            <a:endParaRPr lang="en-US" b="1" dirty="0" smtClean="0"/>
          </a:p>
          <a:p>
            <a:r>
              <a:rPr lang="en-US" dirty="0" smtClean="0"/>
              <a:t>Samsung company has made major achievements over the years and some</a:t>
            </a:r>
            <a:r>
              <a:rPr lang="en-US" baseline="0" dirty="0" smtClean="0"/>
              <a:t> are listed below:</a:t>
            </a:r>
          </a:p>
          <a:p>
            <a:pPr marL="624078" indent="-514350">
              <a:buFont typeface="+mj-lt"/>
              <a:buAutoNum type="arabicPeriod"/>
            </a:pPr>
            <a:r>
              <a:rPr lang="en-US" dirty="0" smtClean="0">
                <a:latin typeface="Times New Roman" pitchFamily="18" charset="0"/>
                <a:cs typeface="Times New Roman" pitchFamily="18" charset="0"/>
              </a:rPr>
              <a:t>2005- developed the world’s first 50 nanometers 16 Gb NAND flash memory.</a:t>
            </a:r>
          </a:p>
          <a:p>
            <a:pPr marL="624078" indent="-514350">
              <a:buFont typeface="+mj-lt"/>
              <a:buAutoNum type="arabicPeriod"/>
            </a:pPr>
            <a:r>
              <a:rPr lang="en-US" dirty="0" smtClean="0">
                <a:latin typeface="Times New Roman" pitchFamily="18" charset="0"/>
                <a:cs typeface="Times New Roman" pitchFamily="18" charset="0"/>
              </a:rPr>
              <a:t>2006- developed the world’s first 40 nanometer 32 Gb NAND flash memory and 50 nanometer 1 GB DRAM memory.</a:t>
            </a:r>
          </a:p>
          <a:p>
            <a:pPr marL="624078" indent="-514350">
              <a:buFont typeface="+mj-lt"/>
              <a:buAutoNum type="arabicPeriod"/>
            </a:pPr>
            <a:r>
              <a:rPr lang="en-US" dirty="0" smtClean="0">
                <a:latin typeface="Times New Roman" pitchFamily="18" charset="0"/>
                <a:cs typeface="Times New Roman" pitchFamily="18" charset="0"/>
              </a:rPr>
              <a:t>2009-developed the world’s first 40 nanometer DRAM.</a:t>
            </a:r>
          </a:p>
          <a:p>
            <a:pPr marL="624078" indent="-514350">
              <a:buFont typeface="+mj-lt"/>
              <a:buAutoNum type="arabicPeriod"/>
            </a:pPr>
            <a:r>
              <a:rPr lang="en-US" dirty="0" smtClean="0">
                <a:latin typeface="Times New Roman" pitchFamily="18" charset="0"/>
                <a:cs typeface="Times New Roman" pitchFamily="18" charset="0"/>
              </a:rPr>
              <a:t>2010- became the first global electronics company in sales, began mass producing 20 nm- class, 64- gigabit 3-bit NAND flash memory, and merged        with Samsung Digital Imaging.</a:t>
            </a:r>
          </a:p>
          <a:p>
            <a:r>
              <a:rPr lang="en-US" baseline="0" dirty="0" smtClean="0"/>
              <a:t> </a:t>
            </a:r>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3</a:t>
            </a:fld>
            <a:endParaRPr lang="en-GB"/>
          </a:p>
        </p:txBody>
      </p:sp>
    </p:spTree>
    <p:extLst>
      <p:ext uri="{BB962C8B-B14F-4D97-AF65-F5344CB8AC3E}">
        <p14:creationId xmlns:p14="http://schemas.microsoft.com/office/powerpoint/2010/main" val="2449866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lgn="ctr">
              <a:buFont typeface="+mj-lt"/>
              <a:buNone/>
            </a:pPr>
            <a:r>
              <a:rPr lang="en-US" b="1" dirty="0" smtClean="0">
                <a:latin typeface="Times New Roman" pitchFamily="18" charset="0"/>
                <a:cs typeface="Times New Roman" pitchFamily="18" charset="0"/>
              </a:rPr>
              <a:t>Continuation; MAJOR ACHIEVEMENTS.</a:t>
            </a:r>
          </a:p>
          <a:p>
            <a:pPr marL="624078" indent="-514350">
              <a:buFont typeface="+mj-lt"/>
              <a:buAutoNum type="arabicPeriod" startAt="5"/>
            </a:pPr>
            <a:r>
              <a:rPr lang="en-US" dirty="0" smtClean="0">
                <a:latin typeface="Times New Roman" pitchFamily="18" charset="0"/>
                <a:cs typeface="Times New Roman" pitchFamily="18" charset="0"/>
              </a:rPr>
              <a:t>2011- signed a patent sharing license agreement with IBM. </a:t>
            </a:r>
          </a:p>
          <a:p>
            <a:pPr marL="624078" indent="-514350">
              <a:buFont typeface="+mj-lt"/>
              <a:buAutoNum type="arabicPeriod" startAt="5"/>
            </a:pPr>
            <a:r>
              <a:rPr lang="en-US" dirty="0" smtClean="0">
                <a:latin typeface="Times New Roman" pitchFamily="18" charset="0"/>
                <a:cs typeface="Times New Roman" pitchFamily="18" charset="0"/>
              </a:rPr>
              <a:t>2012- the LCD business was sent to Samsung Mobile Display, 2013- launched Galaxy S4 in the global markets, and began mass producing the world’s first 20 nanometer 4GB ultra-high speed mobile DRAM.</a:t>
            </a:r>
          </a:p>
          <a:p>
            <a:pPr marL="624078" indent="-514350">
              <a:buFont typeface="+mj-lt"/>
              <a:buAutoNum type="arabicPeriod" startAt="5"/>
            </a:pPr>
            <a:r>
              <a:rPr lang="en-US" dirty="0" smtClean="0">
                <a:latin typeface="Times New Roman" pitchFamily="18" charset="0"/>
                <a:cs typeface="Times New Roman" pitchFamily="18" charset="0"/>
              </a:rPr>
              <a:t> 2015- launched mobile payment service~ Samsung Pay.</a:t>
            </a:r>
          </a:p>
          <a:p>
            <a:pPr marL="624078" indent="-514350">
              <a:buFont typeface="+mj-lt"/>
              <a:buAutoNum type="arabicPeriod" startAt="5"/>
            </a:pPr>
            <a:r>
              <a:rPr lang="en-US" dirty="0" smtClean="0">
                <a:latin typeface="Times New Roman" pitchFamily="18" charset="0"/>
                <a:cs typeface="Times New Roman" pitchFamily="18" charset="0"/>
              </a:rPr>
              <a:t>2017- debuted world’s first cinema LED screen, and completed acquisition of Harmon. </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4</a:t>
            </a:fld>
            <a:endParaRPr lang="en-GB"/>
          </a:p>
        </p:txBody>
      </p:sp>
    </p:spTree>
    <p:extLst>
      <p:ext uri="{BB962C8B-B14F-4D97-AF65-F5344CB8AC3E}">
        <p14:creationId xmlns:p14="http://schemas.microsoft.com/office/powerpoint/2010/main" val="2809630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lgn="ctr">
              <a:buNone/>
            </a:pPr>
            <a:r>
              <a:rPr lang="en-US" b="1" dirty="0" smtClean="0">
                <a:latin typeface="Times New Roman" pitchFamily="18" charset="0"/>
                <a:cs typeface="Times New Roman" pitchFamily="18" charset="0"/>
              </a:rPr>
              <a:t>SUMMARY B. Resources, Facilities and Equipment</a:t>
            </a:r>
            <a:endParaRPr lang="en-GB"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Samsung has led in advanced manufacturing technologies for decades. The company targets boosting productivity and enhancing the quality of its products. </a:t>
            </a:r>
          </a:p>
          <a:p>
            <a:r>
              <a:rPr lang="en-US" dirty="0" smtClean="0">
                <a:latin typeface="Times New Roman" pitchFamily="18" charset="0"/>
                <a:cs typeface="Times New Roman" pitchFamily="18" charset="0"/>
              </a:rPr>
              <a:t>It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uses manufacturing facilities that swiftly respond to changes in production and cutting short the losses as it upgrades the retooling to achieve growth. The</a:t>
            </a:r>
            <a:r>
              <a:rPr lang="en-US" baseline="0" dirty="0" smtClean="0">
                <a:latin typeface="Times New Roman" pitchFamily="18" charset="0"/>
                <a:cs typeface="Times New Roman" pitchFamily="18" charset="0"/>
              </a:rPr>
              <a:t> company in addition, </a:t>
            </a:r>
            <a:r>
              <a:rPr lang="en-US" dirty="0" smtClean="0">
                <a:latin typeface="Times New Roman" pitchFamily="18" charset="0"/>
                <a:cs typeface="Times New Roman" pitchFamily="18" charset="0"/>
              </a:rPr>
              <a:t>also exercises industry-proven experience in working resulting into being the world’s topping  company in semiconductor as well as display factories dealings.</a:t>
            </a:r>
            <a:endParaRPr lang="en-GB" b="1" dirty="0" smtClean="0">
              <a:latin typeface="Times New Roman" pitchFamily="18" charset="0"/>
              <a:cs typeface="Times New Roman" pitchFamily="18" charset="0"/>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5</a:t>
            </a:fld>
            <a:endParaRPr lang="en-GB"/>
          </a:p>
        </p:txBody>
      </p:sp>
    </p:spTree>
    <p:extLst>
      <p:ext uri="{BB962C8B-B14F-4D97-AF65-F5344CB8AC3E}">
        <p14:creationId xmlns:p14="http://schemas.microsoft.com/office/powerpoint/2010/main" val="1102165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lgn="ctr">
              <a:buNone/>
            </a:pPr>
            <a:r>
              <a:rPr lang="en-US" b="1" dirty="0" smtClean="0">
                <a:latin typeface="Times New Roman" pitchFamily="18" charset="0"/>
                <a:cs typeface="Times New Roman" pitchFamily="18" charset="0"/>
              </a:rPr>
              <a:t>SUMMARY; C. Marketing Methods</a:t>
            </a:r>
            <a:endParaRPr lang="en-GB"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Samsung employs various marketing strategies. Two main strategies are discussed in this work. They</a:t>
            </a:r>
            <a:r>
              <a:rPr lang="en-US" baseline="0" dirty="0" smtClean="0">
                <a:latin typeface="Times New Roman" pitchFamily="18" charset="0"/>
                <a:cs typeface="Times New Roman" pitchFamily="18" charset="0"/>
              </a:rPr>
              <a:t> are:</a:t>
            </a:r>
            <a:endParaRPr lang="en-US" dirty="0" smtClean="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Mix Pricing strategy. This involves two different pricing strategies.</a:t>
            </a:r>
          </a:p>
          <a:p>
            <a:pPr marL="624078" indent="-514350">
              <a:buFont typeface="+mj-lt"/>
              <a:buAutoNum type="arabicPeriod"/>
            </a:pPr>
            <a:r>
              <a:rPr lang="en-US" dirty="0" smtClean="0">
                <a:latin typeface="Times New Roman" pitchFamily="18" charset="0"/>
                <a:cs typeface="Times New Roman" pitchFamily="18" charset="0"/>
              </a:rPr>
              <a:t>Skimming price strategy. </a:t>
            </a:r>
          </a:p>
          <a:p>
            <a:r>
              <a:rPr lang="en-US" dirty="0" smtClean="0">
                <a:latin typeface="Times New Roman" pitchFamily="18" charset="0"/>
                <a:cs typeface="Times New Roman" pitchFamily="18" charset="0"/>
              </a:rPr>
              <a:t>By employing these strategies, Samsung outcompete its topmost competitors. For example, the Nokia company</a:t>
            </a:r>
          </a:p>
          <a:p>
            <a:pPr marL="109728" indent="0" algn="ctr">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Organizational structure of the company. </a:t>
            </a:r>
          </a:p>
          <a:p>
            <a:r>
              <a:rPr lang="en-US" dirty="0" smtClean="0">
                <a:latin typeface="Times New Roman" pitchFamily="18" charset="0"/>
                <a:cs typeface="Times New Roman" pitchFamily="18" charset="0"/>
              </a:rPr>
              <a:t>The company is organized into divisions. The three main divisions are: </a:t>
            </a:r>
          </a:p>
          <a:p>
            <a:pPr marL="681228" indent="-571500">
              <a:buFont typeface="+mj-lt"/>
              <a:buAutoNum type="romanLcPeriod"/>
            </a:pPr>
            <a:r>
              <a:rPr lang="en-US" dirty="0" smtClean="0">
                <a:latin typeface="Times New Roman" pitchFamily="18" charset="0"/>
                <a:cs typeface="Times New Roman" pitchFamily="18" charset="0"/>
              </a:rPr>
              <a:t> IT and Communication (IM) division</a:t>
            </a:r>
          </a:p>
          <a:p>
            <a:pPr marL="681228" indent="-571500">
              <a:buFont typeface="+mj-lt"/>
              <a:buAutoNum type="romanLcPeriod"/>
            </a:pPr>
            <a:r>
              <a:rPr lang="en-US" dirty="0" smtClean="0">
                <a:latin typeface="Times New Roman" pitchFamily="18" charset="0"/>
                <a:cs typeface="Times New Roman" pitchFamily="18" charset="0"/>
              </a:rPr>
              <a:t> Consumer electronics (CE) division</a:t>
            </a:r>
          </a:p>
          <a:p>
            <a:pPr marL="681228" indent="-571500">
              <a:buFont typeface="+mj-lt"/>
              <a:buAutoNum type="romanLcPeriod"/>
            </a:pPr>
            <a:r>
              <a:rPr lang="en-US" dirty="0" smtClean="0">
                <a:latin typeface="Times New Roman" pitchFamily="18" charset="0"/>
                <a:cs typeface="Times New Roman" pitchFamily="18" charset="0"/>
              </a:rPr>
              <a:t> Devise Solution division.</a:t>
            </a:r>
          </a:p>
          <a:p>
            <a:r>
              <a:rPr lang="en-US" dirty="0" smtClean="0">
                <a:latin typeface="Times New Roman" pitchFamily="18" charset="0"/>
                <a:cs typeface="Times New Roman" pitchFamily="18" charset="0"/>
              </a:rPr>
              <a:t>Each division has</a:t>
            </a:r>
            <a:r>
              <a:rPr lang="en-US" baseline="0" dirty="0" smtClean="0">
                <a:latin typeface="Times New Roman" pitchFamily="18" charset="0"/>
                <a:cs typeface="Times New Roman" pitchFamily="18" charset="0"/>
              </a:rPr>
              <a:t> its own management.</a:t>
            </a:r>
            <a:r>
              <a:rPr lang="en-US" dirty="0" smtClean="0">
                <a:latin typeface="Times New Roman" pitchFamily="18" charset="0"/>
                <a:cs typeface="Times New Roman" pitchFamily="18" charset="0"/>
              </a:rPr>
              <a:t> This</a:t>
            </a:r>
            <a:r>
              <a:rPr lang="en-US" baseline="0" dirty="0" smtClean="0">
                <a:latin typeface="Times New Roman" pitchFamily="18" charset="0"/>
                <a:cs typeface="Times New Roman" pitchFamily="18" charset="0"/>
              </a:rPr>
              <a:t> decentralized management is preferred due to </a:t>
            </a:r>
            <a:r>
              <a:rPr lang="en-US" dirty="0" smtClean="0">
                <a:latin typeface="Times New Roman" pitchFamily="18" charset="0"/>
                <a:cs typeface="Times New Roman" pitchFamily="18" charset="0"/>
              </a:rPr>
              <a:t> the implications the</a:t>
            </a:r>
            <a:r>
              <a:rPr lang="en-US" baseline="0" dirty="0" smtClean="0">
                <a:latin typeface="Times New Roman" pitchFamily="18" charset="0"/>
                <a:cs typeface="Times New Roman" pitchFamily="18" charset="0"/>
              </a:rPr>
              <a:t> divisions </a:t>
            </a:r>
            <a:r>
              <a:rPr lang="en-US" dirty="0" smtClean="0">
                <a:latin typeface="Times New Roman" pitchFamily="18" charset="0"/>
                <a:cs typeface="Times New Roman" pitchFamily="18" charset="0"/>
              </a:rPr>
              <a:t> might have on the development of the new product, marketing as well as putting aspects of other businesses on sale.  </a:t>
            </a:r>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6</a:t>
            </a:fld>
            <a:endParaRPr lang="en-GB"/>
          </a:p>
        </p:txBody>
      </p:sp>
    </p:spTree>
    <p:extLst>
      <p:ext uri="{BB962C8B-B14F-4D97-AF65-F5344CB8AC3E}">
        <p14:creationId xmlns:p14="http://schemas.microsoft.com/office/powerpoint/2010/main" val="2082526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marR="0" indent="0" algn="ctr"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cs typeface="Times New Roman" pitchFamily="18" charset="0"/>
              </a:rPr>
              <a:t>SUMMARY; D. Management and Organization and E. Ownership Structure</a:t>
            </a:r>
            <a:endParaRPr lang="en-GB"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management organization in Samsung integrates corporate management office as well as Samsung Advanced Institute of Technology (SAIT). </a:t>
            </a:r>
          </a:p>
          <a:p>
            <a:r>
              <a:rPr lang="en-US" dirty="0" smtClean="0">
                <a:latin typeface="Times New Roman" pitchFamily="18" charset="0"/>
                <a:cs typeface="Times New Roman" pitchFamily="18" charset="0"/>
              </a:rPr>
              <a:t>The overall management of the group is dealt with by corporate management office which also has administrative responsibilities. Samsung is owned by shareholders. The shareholder structure in Samsung covers a 52% of common stock for the foreign investors while a 20% goes to major shareholders and related parties. A 17% percent goes to domestic institutional investors while the treasury stock is responsible for 7%. On common stock, domestic individual investors take 4%. On preferred stock, foreign investors take 82% while treasury stock takes a 9%. Domestic institutional investors are responsible for 6% while domestic individual investors take3%</a:t>
            </a:r>
            <a:r>
              <a:rPr lang="en-US" baseline="0" dirty="0" smtClean="0">
                <a:latin typeface="Times New Roman" pitchFamily="18" charset="0"/>
                <a:cs typeface="Times New Roman" pitchFamily="18" charset="0"/>
              </a:rPr>
              <a:t> and</a:t>
            </a:r>
            <a:r>
              <a:rPr lang="en-US" dirty="0" smtClean="0">
                <a:latin typeface="Times New Roman" pitchFamily="18" charset="0"/>
                <a:cs typeface="Times New Roman" pitchFamily="18" charset="0"/>
              </a:rPr>
              <a:t> major shareholders and related parties take 0.2%.  </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7</a:t>
            </a:fld>
            <a:endParaRPr lang="en-GB"/>
          </a:p>
        </p:txBody>
      </p:sp>
    </p:spTree>
    <p:extLst>
      <p:ext uri="{BB962C8B-B14F-4D97-AF65-F5344CB8AC3E}">
        <p14:creationId xmlns:p14="http://schemas.microsoft.com/office/powerpoint/2010/main" val="3143098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lgn="ctr">
              <a:buNone/>
            </a:pPr>
            <a:r>
              <a:rPr lang="en-US" b="1" dirty="0" smtClean="0">
                <a:latin typeface="Times New Roman" pitchFamily="18" charset="0"/>
                <a:cs typeface="Times New Roman" pitchFamily="18" charset="0"/>
              </a:rPr>
              <a:t>SUMMARY; F. Social Responsibility</a:t>
            </a:r>
            <a:endParaRPr lang="en-GB"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Through social contribution program, Samsung looks forward to improving conditions around the world. The company’s charity work aims at stabilizing and benefiting local communities especially children and needy families. The employees in the company are individually encouraged to participate in volunteer programs offered by the company. </a:t>
            </a:r>
            <a:endParaRPr lang="en-GB" dirty="0" smtClean="0">
              <a:latin typeface="Times New Roman" pitchFamily="18" charset="0"/>
              <a:cs typeface="Times New Roman" pitchFamily="18" charset="0"/>
            </a:endParaRPr>
          </a:p>
          <a:p>
            <a:pPr marL="109728" indent="0">
              <a:buNone/>
            </a:pPr>
            <a:endParaRPr lang="en-GB" dirty="0" smtClean="0"/>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8</a:t>
            </a:fld>
            <a:endParaRPr lang="en-GB"/>
          </a:p>
        </p:txBody>
      </p:sp>
    </p:spTree>
    <p:extLst>
      <p:ext uri="{BB962C8B-B14F-4D97-AF65-F5344CB8AC3E}">
        <p14:creationId xmlns:p14="http://schemas.microsoft.com/office/powerpoint/2010/main" val="943447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lgn="ctr">
              <a:buNone/>
            </a:pPr>
            <a:r>
              <a:rPr lang="en-US" b="1" dirty="0" smtClean="0">
                <a:latin typeface="Times New Roman" pitchFamily="18" charset="0"/>
                <a:cs typeface="Times New Roman" pitchFamily="18" charset="0"/>
              </a:rPr>
              <a:t>SUMMARY; G. Internal Analysis</a:t>
            </a:r>
            <a:r>
              <a:rPr lang="en-US" dirty="0" smtClean="0">
                <a:latin typeface="Times New Roman" pitchFamily="18" charset="0"/>
                <a:cs typeface="Times New Roman" pitchFamily="18" charset="0"/>
              </a:rPr>
              <a:t> </a:t>
            </a:r>
            <a:endParaRPr lang="en-GB"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Samsung has the following strengths, first, the company enjoys a variety of products which comprises of mobile phones, tablets as well as home appliances. </a:t>
            </a:r>
          </a:p>
          <a:p>
            <a:r>
              <a:rPr lang="en-US" dirty="0" smtClean="0">
                <a:latin typeface="Times New Roman" pitchFamily="18" charset="0"/>
                <a:cs typeface="Times New Roman" pitchFamily="18" charset="0"/>
              </a:rPr>
              <a:t>Secondly, in most of the product categories, the company has significant market share. Among the weaknesses, cannibalization comes along from the recent lounged smartphone by Samsung. Secondly, in the future, the demand for LCD is expected to decline. Among the opportunities, Samsung financial situation is strong. In addition, there is possibility of the company venturing into unrelated diversification. The threat includes stiff competition from top competitors like Nokia.</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9</a:t>
            </a:fld>
            <a:endParaRPr lang="en-GB"/>
          </a:p>
        </p:txBody>
      </p:sp>
    </p:spTree>
    <p:extLst>
      <p:ext uri="{BB962C8B-B14F-4D97-AF65-F5344CB8AC3E}">
        <p14:creationId xmlns:p14="http://schemas.microsoft.com/office/powerpoint/2010/main" val="231684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smtClean="0">
                <a:latin typeface="Times New Roman" pitchFamily="18" charset="0"/>
                <a:cs typeface="Times New Roman" pitchFamily="18" charset="0"/>
              </a:rPr>
              <a:t>Market Assessment</a:t>
            </a:r>
          </a:p>
          <a:p>
            <a:pPr marL="109728" indent="0" algn="ctr">
              <a:buNone/>
            </a:pPr>
            <a:r>
              <a:rPr lang="en-US" b="1" dirty="0" smtClean="0">
                <a:latin typeface="Times New Roman" pitchFamily="18" charset="0"/>
                <a:cs typeface="Times New Roman" pitchFamily="18" charset="0"/>
              </a:rPr>
              <a:t>A. Examining the General Market</a:t>
            </a:r>
            <a:r>
              <a:rPr lang="en-US" dirty="0" smtClean="0">
                <a:latin typeface="Times New Roman" pitchFamily="18" charset="0"/>
                <a:cs typeface="Times New Roman" pitchFamily="18" charset="0"/>
              </a:rPr>
              <a:t> </a:t>
            </a:r>
            <a:endParaRPr lang="en-GB"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Samsung uses its strategies to bring new products into the market. For instance, Samsung Galaxy s7 Edge, Samsung’s flagship smartphone accompanied by technology which is innovative. For the product, Samsung uses skimming prices as it expects to get high value in the start to outcompete the competitors </a:t>
            </a:r>
            <a:endParaRPr lang="en-GB" dirty="0" smtClean="0">
              <a:latin typeface="Times New Roman" pitchFamily="18" charset="0"/>
              <a:cs typeface="Times New Roman" pitchFamily="18" charset="0"/>
            </a:endParaRPr>
          </a:p>
          <a:p>
            <a:pPr marL="109728" indent="0" algn="ctr">
              <a:buNone/>
            </a:pPr>
            <a:r>
              <a:rPr lang="en-US" b="1" dirty="0" smtClean="0">
                <a:latin typeface="Times New Roman" pitchFamily="18" charset="0"/>
                <a:cs typeface="Times New Roman" pitchFamily="18" charset="0"/>
              </a:rPr>
              <a:t>B. Customer Analysis</a:t>
            </a:r>
            <a:r>
              <a:rPr lang="en-US" dirty="0" smtClean="0">
                <a:latin typeface="Times New Roman" pitchFamily="18" charset="0"/>
                <a:cs typeface="Times New Roman" pitchFamily="18" charset="0"/>
              </a:rPr>
              <a:t> </a:t>
            </a:r>
            <a:endParaRPr lang="en-GB"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Depending on day to day usage of Samsung devices, the company targets a wide variety of </a:t>
            </a:r>
            <a:r>
              <a:rPr lang="en-US" dirty="0" err="1" smtClean="0">
                <a:latin typeface="Times New Roman" pitchFamily="18" charset="0"/>
                <a:cs typeface="Times New Roman" pitchFamily="18" charset="0"/>
              </a:rPr>
              <a:t>consumers.The</a:t>
            </a:r>
            <a:r>
              <a:rPr lang="en-US" dirty="0" smtClean="0">
                <a:latin typeface="Times New Roman" pitchFamily="18" charset="0"/>
                <a:cs typeface="Times New Roman" pitchFamily="18" charset="0"/>
              </a:rPr>
              <a:t> company usually focuses on consumers with the age group of 20s to50s but will also target much older consumers if they have purchasing power and able to use the company’s devices.</a:t>
            </a:r>
            <a:endParaRPr lang="en-GB" dirty="0" smtClean="0">
              <a:latin typeface="Times New Roman" pitchFamily="18" charset="0"/>
              <a:cs typeface="Times New Roman" pitchFamily="18" charset="0"/>
            </a:endParaRPr>
          </a:p>
          <a:p>
            <a:pPr algn="l"/>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10</a:t>
            </a:fld>
            <a:endParaRPr lang="en-GB"/>
          </a:p>
        </p:txBody>
      </p:sp>
    </p:spTree>
    <p:extLst>
      <p:ext uri="{BB962C8B-B14F-4D97-AF65-F5344CB8AC3E}">
        <p14:creationId xmlns:p14="http://schemas.microsoft.com/office/powerpoint/2010/main" val="514745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728" indent="0" algn="ctr">
              <a:buNone/>
            </a:pPr>
            <a:r>
              <a:rPr lang="en-US" b="1" dirty="0" smtClean="0">
                <a:latin typeface="Times New Roman" pitchFamily="18" charset="0"/>
                <a:cs typeface="Times New Roman" pitchFamily="18" charset="0"/>
              </a:rPr>
              <a:t>C. Industry Analysis</a:t>
            </a:r>
          </a:p>
          <a:p>
            <a:pPr marL="109728" indent="0" algn="ctr">
              <a:buNone/>
            </a:pPr>
            <a:r>
              <a:rPr lang="en-US" b="1" dirty="0" smtClean="0">
                <a:latin typeface="Times New Roman" pitchFamily="18" charset="0"/>
                <a:cs typeface="Times New Roman" pitchFamily="18" charset="0"/>
              </a:rPr>
              <a:t>Strengths. </a:t>
            </a:r>
          </a:p>
          <a:p>
            <a:pPr marL="624078" indent="-514350">
              <a:buFont typeface="+mj-lt"/>
              <a:buAutoNum type="arabicPeriod"/>
            </a:pPr>
            <a:r>
              <a:rPr lang="en-US" dirty="0" smtClean="0">
                <a:latin typeface="Times New Roman" pitchFamily="18" charset="0"/>
                <a:cs typeface="Times New Roman" pitchFamily="18" charset="0"/>
              </a:rPr>
              <a:t>The company enjoys a variety of products which comprises of mobile phones, tablets as well as home appliances. </a:t>
            </a:r>
          </a:p>
          <a:p>
            <a:pPr marL="624078" indent="-514350">
              <a:buFont typeface="+mj-lt"/>
              <a:buAutoNum type="arabicPeriod"/>
            </a:pPr>
            <a:r>
              <a:rPr lang="en-US" dirty="0" smtClean="0">
                <a:latin typeface="Times New Roman" pitchFamily="18" charset="0"/>
                <a:cs typeface="Times New Roman" pitchFamily="18" charset="0"/>
              </a:rPr>
              <a:t>In most of the product categories, the company has significant market share. </a:t>
            </a:r>
          </a:p>
          <a:p>
            <a:pPr marL="109728" indent="0" algn="ctr">
              <a:buNone/>
            </a:pPr>
            <a:r>
              <a:rPr lang="en-US" b="1" dirty="0" smtClean="0">
                <a:latin typeface="Times New Roman" pitchFamily="18" charset="0"/>
                <a:cs typeface="Times New Roman" pitchFamily="18" charset="0"/>
              </a:rPr>
              <a:t>Weaknesses</a:t>
            </a:r>
          </a:p>
          <a:p>
            <a:pPr marL="624078" indent="-514350">
              <a:buFont typeface="+mj-lt"/>
              <a:buAutoNum type="arabicPeriod"/>
            </a:pPr>
            <a:r>
              <a:rPr lang="en-US" dirty="0" smtClean="0">
                <a:latin typeface="Times New Roman" pitchFamily="18" charset="0"/>
                <a:cs typeface="Times New Roman" pitchFamily="18" charset="0"/>
              </a:rPr>
              <a:t>Cannibalization comes along from the recent lounged smartphone by Samsung. </a:t>
            </a:r>
          </a:p>
          <a:p>
            <a:pPr marL="624078" indent="-514350">
              <a:buFont typeface="+mj-lt"/>
              <a:buAutoNum type="arabicPeriod"/>
            </a:pPr>
            <a:r>
              <a:rPr lang="en-US" dirty="0" smtClean="0">
                <a:latin typeface="Times New Roman" pitchFamily="18" charset="0"/>
                <a:cs typeface="Times New Roman" pitchFamily="18" charset="0"/>
              </a:rPr>
              <a:t>Demand for LCD is expected to decline in the future. </a:t>
            </a:r>
          </a:p>
          <a:p>
            <a:pPr marL="109728" indent="0" algn="ctr">
              <a:buNone/>
            </a:pPr>
            <a:r>
              <a:rPr lang="en-US" b="1" dirty="0" smtClean="0">
                <a:latin typeface="Times New Roman" pitchFamily="18" charset="0"/>
                <a:cs typeface="Times New Roman" pitchFamily="18" charset="0"/>
              </a:rPr>
              <a:t>Opportunities</a:t>
            </a:r>
          </a:p>
          <a:p>
            <a:pPr marL="624078" indent="-514350">
              <a:buFont typeface="+mj-lt"/>
              <a:buAutoNum type="arabicPeriod"/>
            </a:pPr>
            <a:r>
              <a:rPr lang="en-US" dirty="0" smtClean="0">
                <a:latin typeface="Times New Roman" pitchFamily="18" charset="0"/>
                <a:cs typeface="Times New Roman" pitchFamily="18" charset="0"/>
              </a:rPr>
              <a:t>Samsung financial situation is strong. </a:t>
            </a:r>
          </a:p>
          <a:p>
            <a:pPr marL="624078" indent="-514350">
              <a:buFont typeface="+mj-lt"/>
              <a:buAutoNum type="arabicPeriod"/>
            </a:pPr>
            <a:r>
              <a:rPr lang="en-US" dirty="0" smtClean="0">
                <a:latin typeface="Times New Roman" pitchFamily="18" charset="0"/>
                <a:cs typeface="Times New Roman" pitchFamily="18" charset="0"/>
              </a:rPr>
              <a:t>Possibility of the company venturing into unrelated diversification. </a:t>
            </a:r>
          </a:p>
          <a:p>
            <a:pPr marL="109728" indent="0" algn="ctr">
              <a:buNone/>
            </a:pPr>
            <a:r>
              <a:rPr lang="en-US" b="1" dirty="0" smtClean="0">
                <a:latin typeface="Times New Roman" pitchFamily="18" charset="0"/>
                <a:cs typeface="Times New Roman" pitchFamily="18" charset="0"/>
              </a:rPr>
              <a:t>Threat</a:t>
            </a:r>
            <a:r>
              <a:rPr lang="en-US" dirty="0" smtClean="0">
                <a:latin typeface="Times New Roman" pitchFamily="18" charset="0"/>
                <a:cs typeface="Times New Roman" pitchFamily="18" charset="0"/>
              </a:rPr>
              <a:t> </a:t>
            </a:r>
          </a:p>
          <a:p>
            <a:pPr marL="624078" indent="-514350">
              <a:buFont typeface="+mj-lt"/>
              <a:buAutoNum type="arabicPeriod"/>
            </a:pPr>
            <a:r>
              <a:rPr lang="en-US" dirty="0" smtClean="0">
                <a:latin typeface="Times New Roman" pitchFamily="18" charset="0"/>
                <a:cs typeface="Times New Roman" pitchFamily="18" charset="0"/>
              </a:rPr>
              <a:t>Stiff competition from top competitors like Nokia. </a:t>
            </a:r>
            <a:endParaRPr lang="en-GB"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11</a:t>
            </a:fld>
            <a:endParaRPr lang="en-GB"/>
          </a:p>
        </p:txBody>
      </p:sp>
    </p:spTree>
    <p:extLst>
      <p:ext uri="{BB962C8B-B14F-4D97-AF65-F5344CB8AC3E}">
        <p14:creationId xmlns:p14="http://schemas.microsoft.com/office/powerpoint/2010/main" val="1058305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smtClean="0">
                <a:latin typeface="Times New Roman" pitchFamily="18" charset="0"/>
                <a:cs typeface="Times New Roman" pitchFamily="18" charset="0"/>
              </a:rPr>
              <a:t>D. Strategic Alternatives</a:t>
            </a:r>
          </a:p>
          <a:p>
            <a:r>
              <a:rPr lang="en-US" dirty="0" smtClean="0">
                <a:latin typeface="Times New Roman" pitchFamily="18" charset="0"/>
                <a:cs typeface="Times New Roman" pitchFamily="18" charset="0"/>
              </a:rPr>
              <a:t>The corporate strategy was set to begin from years 2014 through 2017.  The strategy addressed areas where likelihood</a:t>
            </a:r>
            <a:r>
              <a:rPr lang="en-US" baseline="0" dirty="0" smtClean="0">
                <a:latin typeface="Times New Roman" pitchFamily="18" charset="0"/>
                <a:cs typeface="Times New Roman" pitchFamily="18" charset="0"/>
              </a:rPr>
              <a:t> of the company</a:t>
            </a:r>
            <a:r>
              <a:rPr lang="en-US" dirty="0" smtClean="0">
                <a:latin typeface="Times New Roman" pitchFamily="18" charset="0"/>
                <a:cs typeface="Times New Roman" pitchFamily="18" charset="0"/>
              </a:rPr>
              <a:t> making mistakes by losing market shares. The main areas addressed in this strategy were both the money making division-</a:t>
            </a:r>
            <a:r>
              <a:rPr lang="en-US" baseline="0" dirty="0" smtClean="0">
                <a:latin typeface="Times New Roman" pitchFamily="18" charset="0"/>
                <a:cs typeface="Times New Roman" pitchFamily="18" charset="0"/>
              </a:rPr>
              <a:t> consumer division </a:t>
            </a:r>
            <a:r>
              <a:rPr lang="en-US" dirty="0" smtClean="0">
                <a:latin typeface="Times New Roman" pitchFamily="18" charset="0"/>
                <a:cs typeface="Times New Roman" pitchFamily="18" charset="0"/>
              </a:rPr>
              <a:t>and electronic product division. Samsung marketed its intensions on analysis of the external environmental key success factors and competitive forces. This helped in developing an EFE (External Factor Evaluation) matrix to assess Samsung’s performance. </a:t>
            </a:r>
            <a:endParaRPr lang="en-GB" dirty="0" smtClean="0"/>
          </a:p>
          <a:p>
            <a:endParaRPr lang="en-GB" dirty="0"/>
          </a:p>
        </p:txBody>
      </p:sp>
      <p:sp>
        <p:nvSpPr>
          <p:cNvPr id="4" name="Slide Number Placeholder 3"/>
          <p:cNvSpPr>
            <a:spLocks noGrp="1"/>
          </p:cNvSpPr>
          <p:nvPr>
            <p:ph type="sldNum" sz="quarter" idx="10"/>
          </p:nvPr>
        </p:nvSpPr>
        <p:spPr/>
        <p:txBody>
          <a:bodyPr/>
          <a:lstStyle/>
          <a:p>
            <a:fld id="{1583633B-B743-479B-BE1C-C04C572B3E57}" type="slidenum">
              <a:rPr lang="en-GB" smtClean="0"/>
              <a:t>12</a:t>
            </a:fld>
            <a:endParaRPr lang="en-GB"/>
          </a:p>
        </p:txBody>
      </p:sp>
    </p:spTree>
    <p:extLst>
      <p:ext uri="{BB962C8B-B14F-4D97-AF65-F5344CB8AC3E}">
        <p14:creationId xmlns:p14="http://schemas.microsoft.com/office/powerpoint/2010/main" val="3261534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smtClean="0"/>
              <a:t>Continuation; </a:t>
            </a:r>
            <a:r>
              <a:rPr lang="en-US" b="1" dirty="0" smtClean="0">
                <a:latin typeface="Times New Roman" pitchFamily="18" charset="0"/>
                <a:cs typeface="Times New Roman" pitchFamily="18" charset="0"/>
              </a:rPr>
              <a:t>D. Strategic Alternatives.</a:t>
            </a:r>
          </a:p>
          <a:p>
            <a:r>
              <a:rPr lang="en-US" dirty="0" smtClean="0">
                <a:latin typeface="Times New Roman" pitchFamily="18" charset="0"/>
                <a:cs typeface="Times New Roman" pitchFamily="18" charset="0"/>
              </a:rPr>
              <a:t>The strategy recommended a specific plan for Samsung to acquire retail chains such as BestBuy, Dixons </a:t>
            </a:r>
            <a:r>
              <a:rPr lang="en-US" dirty="0" err="1" smtClean="0">
                <a:latin typeface="Times New Roman" pitchFamily="18" charset="0"/>
                <a:cs typeface="Times New Roman" pitchFamily="18" charset="0"/>
              </a:rPr>
              <a:t>Carphone</a:t>
            </a:r>
            <a:r>
              <a:rPr lang="en-US" dirty="0" smtClean="0">
                <a:latin typeface="Times New Roman" pitchFamily="18" charset="0"/>
                <a:cs typeface="Times New Roman" pitchFamily="18" charset="0"/>
              </a:rPr>
              <a:t> among others. This would enable the company create a strong impact in the will competitive marketplace. The</a:t>
            </a:r>
            <a:r>
              <a:rPr lang="en-US" baseline="0" dirty="0" smtClean="0">
                <a:latin typeface="Times New Roman" pitchFamily="18" charset="0"/>
                <a:cs typeface="Times New Roman" pitchFamily="18" charset="0"/>
              </a:rPr>
              <a:t> company will also</a:t>
            </a:r>
            <a:r>
              <a:rPr lang="en-US" dirty="0" smtClean="0">
                <a:latin typeface="Times New Roman" pitchFamily="18" charset="0"/>
                <a:cs typeface="Times New Roman" pitchFamily="18" charset="0"/>
              </a:rPr>
              <a:t> gain an upper hand in retailing to increase its value thus guaranteeing long-term sustainability</a:t>
            </a:r>
            <a:endParaRPr lang="en-US" b="0" dirty="0" smtClean="0">
              <a:latin typeface="Times New Roman" pitchFamily="18" charset="0"/>
              <a:cs typeface="Times New Roman" pitchFamily="18" charset="0"/>
            </a:endParaRPr>
          </a:p>
          <a:p>
            <a:pPr algn="ctr"/>
            <a:endParaRPr lang="en-GB" b="1" dirty="0"/>
          </a:p>
        </p:txBody>
      </p:sp>
      <p:sp>
        <p:nvSpPr>
          <p:cNvPr id="4" name="Slide Number Placeholder 3"/>
          <p:cNvSpPr>
            <a:spLocks noGrp="1"/>
          </p:cNvSpPr>
          <p:nvPr>
            <p:ph type="sldNum" sz="quarter" idx="10"/>
          </p:nvPr>
        </p:nvSpPr>
        <p:spPr/>
        <p:txBody>
          <a:bodyPr/>
          <a:lstStyle/>
          <a:p>
            <a:fld id="{1583633B-B743-479B-BE1C-C04C572B3E57}" type="slidenum">
              <a:rPr lang="en-GB" smtClean="0"/>
              <a:t>13</a:t>
            </a:fld>
            <a:endParaRPr lang="en-GB" dirty="0"/>
          </a:p>
        </p:txBody>
      </p:sp>
    </p:spTree>
    <p:extLst>
      <p:ext uri="{BB962C8B-B14F-4D97-AF65-F5344CB8AC3E}">
        <p14:creationId xmlns:p14="http://schemas.microsoft.com/office/powerpoint/2010/main" val="3796068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FFDD438-400B-4F0C-B46B-2522E65082EF}" type="datetimeFigureOut">
              <a:rPr lang="en-GB" smtClean="0"/>
              <a:t>15/06/2018</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BAF3A12-3617-4A1A-9518-D4778AE6740E}"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9BAF3A12-3617-4A1A-9518-D4778AE6740E}" type="slidenum">
              <a:rPr lang="en-GB" smtClean="0"/>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9BAF3A12-3617-4A1A-9518-D4778AE6740E}" type="slidenum">
              <a:rPr lang="en-GB" smtClean="0"/>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9BAF3A12-3617-4A1A-9518-D4778AE6740E}" type="slidenum">
              <a:rPr lang="en-GB" smtClean="0"/>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9BAF3A12-3617-4A1A-9518-D4778AE6740E}"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9BAF3A12-3617-4A1A-9518-D4778AE6740E}" type="slidenum">
              <a:rPr lang="en-GB" smtClean="0"/>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9BAF3A12-3617-4A1A-9518-D4778AE6740E}"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FFDD438-400B-4F0C-B46B-2522E65082EF}" type="datetimeFigureOut">
              <a:rPr lang="en-GB" smtClean="0"/>
              <a:t>15/06/2018</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9BAF3A12-3617-4A1A-9518-D4778AE6740E}"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FFDD438-400B-4F0C-B46B-2522E65082EF}" type="datetimeFigureOut">
              <a:rPr lang="en-GB" smtClean="0"/>
              <a:t>15/06/2018</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BAF3A12-3617-4A1A-9518-D4778AE6740E}" type="slidenum">
              <a:rPr lang="en-GB" smtClean="0"/>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9BAF3A12-3617-4A1A-9518-D4778AE6740E}"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FFDD438-400B-4F0C-B46B-2522E65082EF}" type="datetimeFigureOut">
              <a:rPr lang="en-GB" smtClean="0"/>
              <a:t>15/06/2018</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9BAF3A12-3617-4A1A-9518-D4778AE6740E}"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FFDD438-400B-4F0C-B46B-2522E65082EF}" type="datetimeFigureOut">
              <a:rPr lang="en-GB" smtClean="0"/>
              <a:t>15/06/2018</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BAF3A12-3617-4A1A-9518-D4778AE6740E}"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1"/>
            <a:ext cx="7772400" cy="1219200"/>
          </a:xfrm>
        </p:spPr>
        <p:txBody>
          <a:bodyPr>
            <a:normAutofit/>
          </a:bodyPr>
          <a:lstStyle/>
          <a:p>
            <a:r>
              <a:rPr lang="en-US" sz="4400" dirty="0" smtClean="0">
                <a:latin typeface="Times New Roman" pitchFamily="18" charset="0"/>
                <a:cs typeface="Times New Roman" pitchFamily="18" charset="0"/>
              </a:rPr>
              <a:t>SAMSUNG</a:t>
            </a:r>
            <a:r>
              <a:rPr lang="en-US" sz="4400" dirty="0" smtClean="0"/>
              <a:t> </a:t>
            </a:r>
            <a:r>
              <a:rPr lang="en-GB" b="0" dirty="0">
                <a:effectLst/>
              </a:rPr>
              <a:t> </a:t>
            </a:r>
            <a:endParaRPr lang="en-GB" dirty="0"/>
          </a:p>
        </p:txBody>
      </p:sp>
      <p:sp>
        <p:nvSpPr>
          <p:cNvPr id="5" name="Subtitle 4"/>
          <p:cNvSpPr>
            <a:spLocks noGrp="1"/>
          </p:cNvSpPr>
          <p:nvPr>
            <p:ph type="subTitle" idx="1"/>
          </p:nvPr>
        </p:nvSpPr>
        <p:spPr>
          <a:xfrm>
            <a:off x="685800" y="2057400"/>
            <a:ext cx="7772400" cy="2753911"/>
          </a:xfrm>
        </p:spPr>
        <p:txBody>
          <a:bodyPr/>
          <a:lstStyle/>
          <a:p>
            <a:r>
              <a:rPr lang="en-US" dirty="0" smtClean="0">
                <a:latin typeface="Times New Roman" pitchFamily="18" charset="0"/>
                <a:cs typeface="Times New Roman" pitchFamily="18" charset="0"/>
              </a:rPr>
              <a:t>COMPANY SUMMARY AND MARKET ASSESSMENT.</a:t>
            </a:r>
          </a:p>
          <a:p>
            <a:r>
              <a:rPr lang="en-US" dirty="0">
                <a:latin typeface="Times New Roman" pitchFamily="18" charset="0"/>
                <a:cs typeface="Times New Roman" pitchFamily="18" charset="0"/>
              </a:rPr>
              <a:t>Christine </a:t>
            </a:r>
            <a:r>
              <a:rPr lang="en-US" dirty="0" err="1">
                <a:latin typeface="Times New Roman" pitchFamily="18" charset="0"/>
                <a:cs typeface="Times New Roman" pitchFamily="18" charset="0"/>
              </a:rPr>
              <a:t>Zaso</a:t>
            </a:r>
            <a:r>
              <a:rPr lang="en-US" dirty="0">
                <a:latin typeface="Times New Roman" pitchFamily="18" charset="0"/>
                <a:cs typeface="Times New Roman" pitchFamily="18" charset="0"/>
              </a:rPr>
              <a:t>, Gregory Melvin, &amp; Angela Harris</a:t>
            </a:r>
            <a:endParaRPr lang="en-GB"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2304954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b="1" dirty="0" smtClean="0">
                <a:latin typeface="Times New Roman" pitchFamily="18" charset="0"/>
                <a:cs typeface="Times New Roman" pitchFamily="18" charset="0"/>
              </a:rPr>
              <a:t>A. Company Background</a:t>
            </a:r>
            <a:endParaRPr lang="en-GB"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Samsung is headed by David </a:t>
            </a:r>
            <a:r>
              <a:rPr lang="en-US" dirty="0" err="1" smtClean="0">
                <a:latin typeface="Times New Roman" pitchFamily="18" charset="0"/>
                <a:cs typeface="Times New Roman" pitchFamily="18" charset="0"/>
              </a:rPr>
              <a:t>Eun</a:t>
            </a:r>
            <a:r>
              <a:rPr lang="en-US" dirty="0" smtClean="0">
                <a:latin typeface="Times New Roman" pitchFamily="18" charset="0"/>
                <a:cs typeface="Times New Roman" pitchFamily="18" charset="0"/>
              </a:rPr>
              <a:t> who  </a:t>
            </a:r>
            <a:r>
              <a:rPr lang="en-US" dirty="0">
                <a:latin typeface="Times New Roman" pitchFamily="18" charset="0"/>
                <a:cs typeface="Times New Roman" pitchFamily="18" charset="0"/>
              </a:rPr>
              <a:t>is the president and </a:t>
            </a:r>
            <a:r>
              <a:rPr lang="en-US" dirty="0" smtClean="0">
                <a:latin typeface="Times New Roman" pitchFamily="18" charset="0"/>
                <a:cs typeface="Times New Roman" pitchFamily="18" charset="0"/>
              </a:rPr>
              <a:t>founder of the company.</a:t>
            </a:r>
          </a:p>
          <a:p>
            <a:r>
              <a:rPr lang="en-US" dirty="0" smtClean="0">
                <a:latin typeface="Times New Roman" pitchFamily="18" charset="0"/>
                <a:cs typeface="Times New Roman" pitchFamily="18" charset="0"/>
              </a:rPr>
              <a:t>He oversees the progressive advancement of </a:t>
            </a:r>
            <a:r>
              <a:rPr lang="en-US" dirty="0">
                <a:latin typeface="Times New Roman" pitchFamily="18" charset="0"/>
                <a:cs typeface="Times New Roman" pitchFamily="18" charset="0"/>
              </a:rPr>
              <a:t>software and services through captivating startups around the world</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The company continuously </a:t>
            </a:r>
            <a:r>
              <a:rPr lang="en-US" dirty="0">
                <a:latin typeface="Times New Roman" pitchFamily="18" charset="0"/>
                <a:cs typeface="Times New Roman" pitchFamily="18" charset="0"/>
              </a:rPr>
              <a:t>advance and expand strategic products </a:t>
            </a: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Consumer Electronics division. </a:t>
            </a:r>
            <a:endParaRPr lang="en-GB"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normAutofit/>
          </a:bodyPr>
          <a:lstStyle/>
          <a:p>
            <a:r>
              <a:rPr lang="en-US" sz="4000" dirty="0">
                <a:latin typeface="Times New Roman" pitchFamily="18" charset="0"/>
                <a:cs typeface="Times New Roman" pitchFamily="18" charset="0"/>
              </a:rPr>
              <a:t>COMPANY SUMMARY</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105737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The following are some major achievements of the company:</a:t>
            </a:r>
            <a:endParaRPr lang="en-US" dirty="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2005- </a:t>
            </a:r>
            <a:r>
              <a:rPr lang="en-US" dirty="0">
                <a:latin typeface="Times New Roman" pitchFamily="18" charset="0"/>
                <a:cs typeface="Times New Roman" pitchFamily="18" charset="0"/>
              </a:rPr>
              <a:t>developed the world’s first 50 nanometers 16 Gb NAND flash </a:t>
            </a:r>
            <a:r>
              <a:rPr lang="en-US" dirty="0" smtClean="0">
                <a:latin typeface="Times New Roman" pitchFamily="18" charset="0"/>
                <a:cs typeface="Times New Roman" pitchFamily="18" charset="0"/>
              </a:rPr>
              <a:t>memory</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2006- </a:t>
            </a:r>
            <a:r>
              <a:rPr lang="en-US" dirty="0">
                <a:latin typeface="Times New Roman" pitchFamily="18" charset="0"/>
                <a:cs typeface="Times New Roman" pitchFamily="18" charset="0"/>
              </a:rPr>
              <a:t>developed the world’s first 40 nanometer 32 Gb NAND flash </a:t>
            </a:r>
            <a:r>
              <a:rPr lang="en-US" dirty="0" smtClean="0">
                <a:latin typeface="Times New Roman" pitchFamily="18" charset="0"/>
                <a:cs typeface="Times New Roman" pitchFamily="18" charset="0"/>
              </a:rPr>
              <a:t>memory and 50 </a:t>
            </a:r>
            <a:r>
              <a:rPr lang="en-US" dirty="0">
                <a:latin typeface="Times New Roman" pitchFamily="18" charset="0"/>
                <a:cs typeface="Times New Roman" pitchFamily="18" charset="0"/>
              </a:rPr>
              <a:t>nanometer 1 GB DRAM </a:t>
            </a:r>
            <a:r>
              <a:rPr lang="en-US" dirty="0" smtClean="0">
                <a:latin typeface="Times New Roman" pitchFamily="18" charset="0"/>
                <a:cs typeface="Times New Roman" pitchFamily="18" charset="0"/>
              </a:rPr>
              <a:t>memory</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2009-developed the world’s first 40 nanometer </a:t>
            </a:r>
            <a:r>
              <a:rPr lang="en-US" dirty="0" smtClean="0">
                <a:latin typeface="Times New Roman" pitchFamily="18" charset="0"/>
                <a:cs typeface="Times New Roman" pitchFamily="18" charset="0"/>
              </a:rPr>
              <a:t>DRAM</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2010- </a:t>
            </a:r>
            <a:r>
              <a:rPr lang="en-US" dirty="0">
                <a:latin typeface="Times New Roman" pitchFamily="18" charset="0"/>
                <a:cs typeface="Times New Roman" pitchFamily="18" charset="0"/>
              </a:rPr>
              <a:t>became the </a:t>
            </a:r>
            <a:r>
              <a:rPr lang="en-US" dirty="0" smtClean="0">
                <a:latin typeface="Times New Roman" pitchFamily="18" charset="0"/>
                <a:cs typeface="Times New Roman" pitchFamily="18" charset="0"/>
              </a:rPr>
              <a:t>first </a:t>
            </a:r>
            <a:r>
              <a:rPr lang="en-US" dirty="0">
                <a:latin typeface="Times New Roman" pitchFamily="18" charset="0"/>
                <a:cs typeface="Times New Roman" pitchFamily="18" charset="0"/>
              </a:rPr>
              <a:t>global electronics company in sales, began mass producing 20 nm- class, 64- gigabit 3-bit NAND flash memory, and merged with Samsung Digital </a:t>
            </a:r>
            <a:r>
              <a:rPr lang="en-US" dirty="0" smtClean="0">
                <a:latin typeface="Times New Roman" pitchFamily="18" charset="0"/>
                <a:cs typeface="Times New Roman" pitchFamily="18" charset="0"/>
              </a:rPr>
              <a:t>Imaging.</a:t>
            </a:r>
          </a:p>
        </p:txBody>
      </p:sp>
      <p:sp>
        <p:nvSpPr>
          <p:cNvPr id="3" name="Title 2"/>
          <p:cNvSpPr>
            <a:spLocks noGrp="1"/>
          </p:cNvSpPr>
          <p:nvPr>
            <p:ph type="title"/>
          </p:nvPr>
        </p:nvSpPr>
        <p:spPr/>
        <p:txBody>
          <a:bodyPr>
            <a:normAutofit/>
          </a:bodyPr>
          <a:lstStyle/>
          <a:p>
            <a:r>
              <a:rPr lang="en-US" dirty="0" smtClean="0">
                <a:latin typeface="Times New Roman" pitchFamily="18" charset="0"/>
                <a:cs typeface="Times New Roman" pitchFamily="18" charset="0"/>
              </a:rPr>
              <a:t>MAJOR ACHIEVEMENTS.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739477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4078" indent="-514350">
              <a:buFont typeface="+mj-lt"/>
              <a:buAutoNum type="arabicPeriod" startAt="5"/>
            </a:pPr>
            <a:r>
              <a:rPr lang="en-US" dirty="0">
                <a:latin typeface="Times New Roman" pitchFamily="18" charset="0"/>
                <a:cs typeface="Times New Roman" pitchFamily="18" charset="0"/>
              </a:rPr>
              <a:t>2011- signed a patent sharing license agreement with IBM. </a:t>
            </a:r>
            <a:endParaRPr lang="en-US" dirty="0" smtClean="0">
              <a:latin typeface="Times New Roman" pitchFamily="18" charset="0"/>
              <a:cs typeface="Times New Roman" pitchFamily="18" charset="0"/>
            </a:endParaRPr>
          </a:p>
          <a:p>
            <a:pPr marL="624078" indent="-514350">
              <a:buFont typeface="+mj-lt"/>
              <a:buAutoNum type="arabicPeriod" startAt="5"/>
            </a:pPr>
            <a:r>
              <a:rPr lang="en-US" dirty="0" smtClean="0">
                <a:latin typeface="Times New Roman" pitchFamily="18" charset="0"/>
                <a:cs typeface="Times New Roman" pitchFamily="18" charset="0"/>
              </a:rPr>
              <a:t>2012- </a:t>
            </a:r>
            <a:r>
              <a:rPr lang="en-US" dirty="0">
                <a:latin typeface="Times New Roman" pitchFamily="18" charset="0"/>
                <a:cs typeface="Times New Roman" pitchFamily="18" charset="0"/>
              </a:rPr>
              <a:t>the LCD business was sent to Samsung Mobile Display, 2013- launched Galaxy S4 in the global markets, and began mass producing the world’s first 20 nanometer 4GB ultra-high speed mobile </a:t>
            </a:r>
            <a:r>
              <a:rPr lang="en-US" dirty="0" smtClean="0">
                <a:latin typeface="Times New Roman" pitchFamily="18" charset="0"/>
                <a:cs typeface="Times New Roman" pitchFamily="18" charset="0"/>
              </a:rPr>
              <a:t>DRAM.</a:t>
            </a:r>
          </a:p>
          <a:p>
            <a:pPr marL="624078" indent="-514350">
              <a:buFont typeface="+mj-lt"/>
              <a:buAutoNum type="arabicPeriod" startAt="5"/>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2015- launched mobile payment service~ Samsung </a:t>
            </a:r>
            <a:r>
              <a:rPr lang="en-US" dirty="0" smtClean="0">
                <a:latin typeface="Times New Roman" pitchFamily="18" charset="0"/>
                <a:cs typeface="Times New Roman" pitchFamily="18" charset="0"/>
              </a:rPr>
              <a:t>Pay.</a:t>
            </a:r>
          </a:p>
          <a:p>
            <a:pPr marL="624078" indent="-514350">
              <a:buFont typeface="+mj-lt"/>
              <a:buAutoNum type="arabicPeriod" startAt="5"/>
            </a:pPr>
            <a:r>
              <a:rPr lang="en-US" dirty="0" smtClean="0">
                <a:latin typeface="Times New Roman" pitchFamily="18" charset="0"/>
                <a:cs typeface="Times New Roman" pitchFamily="18" charset="0"/>
              </a:rPr>
              <a:t>2017- </a:t>
            </a:r>
            <a:r>
              <a:rPr lang="en-US" dirty="0">
                <a:latin typeface="Times New Roman" pitchFamily="18" charset="0"/>
                <a:cs typeface="Times New Roman" pitchFamily="18" charset="0"/>
              </a:rPr>
              <a:t>debuted world’s first cinema LED screen, and completed acquisition of Harmon. </a:t>
            </a:r>
            <a:endParaRPr lang="en-GB"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lstStyle/>
          <a:p>
            <a:r>
              <a:rPr lang="en-US" dirty="0">
                <a:latin typeface="Times New Roman" pitchFamily="18" charset="0"/>
                <a:cs typeface="Times New Roman" pitchFamily="18" charset="0"/>
              </a:rPr>
              <a:t>MAJOR ACHIEVEMENTS.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425080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109728" indent="0" algn="ctr">
              <a:buNone/>
            </a:pPr>
            <a:r>
              <a:rPr lang="en-US" b="1" dirty="0">
                <a:latin typeface="Times New Roman" pitchFamily="18" charset="0"/>
                <a:cs typeface="Times New Roman" pitchFamily="18" charset="0"/>
              </a:rPr>
              <a:t>B. Resources, Facilities and Equipment</a:t>
            </a:r>
            <a:endParaRPr lang="en-GB" b="1" dirty="0">
              <a:latin typeface="Times New Roman" pitchFamily="18" charset="0"/>
              <a:cs typeface="Times New Roman" pitchFamily="18" charset="0"/>
            </a:endParaRPr>
          </a:p>
          <a:p>
            <a:r>
              <a:rPr lang="en-US" dirty="0" smtClean="0">
                <a:latin typeface="Times New Roman" pitchFamily="18" charset="0"/>
                <a:cs typeface="Times New Roman" pitchFamily="18" charset="0"/>
              </a:rPr>
              <a:t>Samsung has led in </a:t>
            </a:r>
            <a:r>
              <a:rPr lang="en-US" dirty="0">
                <a:latin typeface="Times New Roman" pitchFamily="18" charset="0"/>
                <a:cs typeface="Times New Roman" pitchFamily="18" charset="0"/>
              </a:rPr>
              <a:t>advanced manufacturing </a:t>
            </a:r>
            <a:r>
              <a:rPr lang="en-US" dirty="0" smtClean="0">
                <a:latin typeface="Times New Roman" pitchFamily="18" charset="0"/>
                <a:cs typeface="Times New Roman" pitchFamily="18" charset="0"/>
              </a:rPr>
              <a:t>technologies for decades. </a:t>
            </a:r>
          </a:p>
          <a:p>
            <a:r>
              <a:rPr lang="en-US" dirty="0" smtClean="0">
                <a:latin typeface="Times New Roman" pitchFamily="18" charset="0"/>
                <a:cs typeface="Times New Roman" pitchFamily="18" charset="0"/>
              </a:rPr>
              <a:t>The company targets boosting productivity and </a:t>
            </a:r>
            <a:r>
              <a:rPr lang="en-US" dirty="0">
                <a:latin typeface="Times New Roman" pitchFamily="18" charset="0"/>
                <a:cs typeface="Times New Roman" pitchFamily="18" charset="0"/>
              </a:rPr>
              <a:t>enhancing the quality of its products.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a:t>
            </a:r>
            <a:r>
              <a:rPr lang="en-US" dirty="0">
                <a:latin typeface="Times New Roman" pitchFamily="18" charset="0"/>
                <a:cs typeface="Times New Roman" pitchFamily="18" charset="0"/>
              </a:rPr>
              <a:t>company </a:t>
            </a:r>
            <a:r>
              <a:rPr lang="en-US" dirty="0" smtClean="0">
                <a:latin typeface="Times New Roman" pitchFamily="18" charset="0"/>
                <a:cs typeface="Times New Roman" pitchFamily="18" charset="0"/>
              </a:rPr>
              <a:t>uses </a:t>
            </a:r>
            <a:r>
              <a:rPr lang="en-US" dirty="0">
                <a:latin typeface="Times New Roman" pitchFamily="18" charset="0"/>
                <a:cs typeface="Times New Roman" pitchFamily="18" charset="0"/>
              </a:rPr>
              <a:t>manufacturing facilities that swiftly </a:t>
            </a:r>
            <a:r>
              <a:rPr lang="en-US" dirty="0" smtClean="0">
                <a:latin typeface="Times New Roman" pitchFamily="18" charset="0"/>
                <a:cs typeface="Times New Roman" pitchFamily="18" charset="0"/>
              </a:rPr>
              <a:t>respond </a:t>
            </a:r>
            <a:r>
              <a:rPr lang="en-US" dirty="0">
                <a:latin typeface="Times New Roman" pitchFamily="18" charset="0"/>
                <a:cs typeface="Times New Roman" pitchFamily="18" charset="0"/>
              </a:rPr>
              <a:t>to changes in production and cutting short the losses as it </a:t>
            </a:r>
            <a:r>
              <a:rPr lang="en-US" dirty="0" smtClean="0">
                <a:latin typeface="Times New Roman" pitchFamily="18" charset="0"/>
                <a:cs typeface="Times New Roman" pitchFamily="18" charset="0"/>
              </a:rPr>
              <a:t>upgrades </a:t>
            </a: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retooling to achieve growth.</a:t>
            </a:r>
          </a:p>
          <a:p>
            <a:r>
              <a:rPr lang="en-US" dirty="0" smtClean="0">
                <a:latin typeface="Times New Roman" pitchFamily="18" charset="0"/>
                <a:cs typeface="Times New Roman" pitchFamily="18" charset="0"/>
              </a:rPr>
              <a:t> It also </a:t>
            </a:r>
            <a:r>
              <a:rPr lang="en-US" dirty="0">
                <a:latin typeface="Times New Roman" pitchFamily="18" charset="0"/>
                <a:cs typeface="Times New Roman" pitchFamily="18" charset="0"/>
              </a:rPr>
              <a:t>exercises industry-proven experience in </a:t>
            </a:r>
            <a:r>
              <a:rPr lang="en-US" dirty="0" smtClean="0">
                <a:latin typeface="Times New Roman" pitchFamily="18" charset="0"/>
                <a:cs typeface="Times New Roman" pitchFamily="18" charset="0"/>
              </a:rPr>
              <a:t>working resulting into being the </a:t>
            </a:r>
            <a:r>
              <a:rPr lang="en-US" dirty="0">
                <a:latin typeface="Times New Roman" pitchFamily="18" charset="0"/>
                <a:cs typeface="Times New Roman" pitchFamily="18" charset="0"/>
              </a:rPr>
              <a:t>world’s topping </a:t>
            </a:r>
            <a:r>
              <a:rPr lang="en-US" dirty="0" smtClean="0">
                <a:latin typeface="Times New Roman" pitchFamily="18" charset="0"/>
                <a:cs typeface="Times New Roman" pitchFamily="18" charset="0"/>
              </a:rPr>
              <a:t> company in </a:t>
            </a:r>
            <a:r>
              <a:rPr lang="en-US" dirty="0">
                <a:latin typeface="Times New Roman" pitchFamily="18" charset="0"/>
                <a:cs typeface="Times New Roman" pitchFamily="18" charset="0"/>
              </a:rPr>
              <a:t>semiconductor as well as display factories dealings.</a:t>
            </a:r>
            <a:endParaRPr lang="en-GB" b="1"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SUMMARY</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733903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lgn="ctr">
              <a:buNone/>
            </a:pPr>
            <a:r>
              <a:rPr lang="en-US" b="1" dirty="0">
                <a:latin typeface="Times New Roman" pitchFamily="18" charset="0"/>
                <a:cs typeface="Times New Roman" pitchFamily="18" charset="0"/>
              </a:rPr>
              <a:t>C. Marketing Methods</a:t>
            </a:r>
            <a:endParaRPr lang="en-GB" b="1" dirty="0">
              <a:latin typeface="Times New Roman" pitchFamily="18" charset="0"/>
              <a:cs typeface="Times New Roman" pitchFamily="18" charset="0"/>
            </a:endParaRPr>
          </a:p>
          <a:p>
            <a:r>
              <a:rPr lang="en-US" dirty="0">
                <a:latin typeface="Times New Roman" pitchFamily="18" charset="0"/>
                <a:cs typeface="Times New Roman" pitchFamily="18" charset="0"/>
              </a:rPr>
              <a:t>Samsung employs various marketing strategies; </a:t>
            </a:r>
            <a:endParaRPr lang="en-US" dirty="0" smtClean="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Mix </a:t>
            </a:r>
            <a:r>
              <a:rPr lang="en-US" dirty="0">
                <a:latin typeface="Times New Roman" pitchFamily="18" charset="0"/>
                <a:cs typeface="Times New Roman" pitchFamily="18" charset="0"/>
              </a:rPr>
              <a:t>Pricing </a:t>
            </a:r>
            <a:r>
              <a:rPr lang="en-US" dirty="0" smtClean="0">
                <a:latin typeface="Times New Roman" pitchFamily="18" charset="0"/>
                <a:cs typeface="Times New Roman" pitchFamily="18" charset="0"/>
              </a:rPr>
              <a:t>strategy. This </a:t>
            </a:r>
            <a:r>
              <a:rPr lang="en-US" dirty="0">
                <a:latin typeface="Times New Roman" pitchFamily="18" charset="0"/>
                <a:cs typeface="Times New Roman" pitchFamily="18" charset="0"/>
              </a:rPr>
              <a:t>involves two different pricing </a:t>
            </a:r>
            <a:r>
              <a:rPr lang="en-US" dirty="0" smtClean="0">
                <a:latin typeface="Times New Roman" pitchFamily="18" charset="0"/>
                <a:cs typeface="Times New Roman" pitchFamily="18" charset="0"/>
              </a:rPr>
              <a:t>strategies.</a:t>
            </a:r>
          </a:p>
          <a:p>
            <a:pPr marL="624078" indent="-514350">
              <a:buFont typeface="+mj-lt"/>
              <a:buAutoNum type="arabicPeriod"/>
            </a:pPr>
            <a:r>
              <a:rPr lang="en-US" dirty="0" smtClean="0">
                <a:latin typeface="Times New Roman" pitchFamily="18" charset="0"/>
                <a:cs typeface="Times New Roman" pitchFamily="18" charset="0"/>
              </a:rPr>
              <a:t>Skimming </a:t>
            </a:r>
            <a:r>
              <a:rPr lang="en-US" dirty="0">
                <a:latin typeface="Times New Roman" pitchFamily="18" charset="0"/>
                <a:cs typeface="Times New Roman" pitchFamily="18" charset="0"/>
              </a:rPr>
              <a:t>price strategy.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By employing these strategies, Samsung </a:t>
            </a:r>
            <a:r>
              <a:rPr lang="en-US" dirty="0">
                <a:latin typeface="Times New Roman" pitchFamily="18" charset="0"/>
                <a:cs typeface="Times New Roman" pitchFamily="18" charset="0"/>
              </a:rPr>
              <a:t>outcompete its topmost competitors. </a:t>
            </a:r>
            <a:endParaRPr lang="en-US" dirty="0" smtClean="0">
              <a:latin typeface="Times New Roman" pitchFamily="18" charset="0"/>
              <a:cs typeface="Times New Roman" pitchFamily="18" charset="0"/>
            </a:endParaRPr>
          </a:p>
          <a:p>
            <a:pPr marL="109728" indent="0" algn="ctr">
              <a:buNone/>
            </a:pPr>
            <a:r>
              <a:rPr lang="en-US" dirty="0" smtClean="0">
                <a:latin typeface="Times New Roman" pitchFamily="18" charset="0"/>
                <a:cs typeface="Times New Roman" pitchFamily="18" charset="0"/>
              </a:rPr>
              <a:t> </a:t>
            </a:r>
            <a:r>
              <a:rPr lang="en-US" b="1" dirty="0">
                <a:latin typeface="Times New Roman" pitchFamily="18" charset="0"/>
                <a:cs typeface="Times New Roman" pitchFamily="18" charset="0"/>
              </a:rPr>
              <a:t>O</a:t>
            </a:r>
            <a:r>
              <a:rPr lang="en-US" b="1" dirty="0" smtClean="0">
                <a:latin typeface="Times New Roman" pitchFamily="18" charset="0"/>
                <a:cs typeface="Times New Roman" pitchFamily="18" charset="0"/>
              </a:rPr>
              <a:t>rganizational </a:t>
            </a:r>
            <a:r>
              <a:rPr lang="en-US" b="1" dirty="0">
                <a:latin typeface="Times New Roman" pitchFamily="18" charset="0"/>
                <a:cs typeface="Times New Roman" pitchFamily="18" charset="0"/>
              </a:rPr>
              <a:t>structure of the </a:t>
            </a:r>
            <a:r>
              <a:rPr lang="en-US" b="1" dirty="0" smtClean="0">
                <a:latin typeface="Times New Roman" pitchFamily="18" charset="0"/>
                <a:cs typeface="Times New Roman" pitchFamily="18" charset="0"/>
              </a:rPr>
              <a:t>company. </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a:t>
            </a:r>
            <a:r>
              <a:rPr lang="en-US" dirty="0">
                <a:latin typeface="Times New Roman" pitchFamily="18" charset="0"/>
                <a:cs typeface="Times New Roman" pitchFamily="18" charset="0"/>
              </a:rPr>
              <a:t>firm is split into three main divisions: </a:t>
            </a:r>
            <a:endParaRPr lang="en-US" dirty="0" smtClean="0">
              <a:latin typeface="Times New Roman" pitchFamily="18" charset="0"/>
              <a:cs typeface="Times New Roman" pitchFamily="18" charset="0"/>
            </a:endParaRPr>
          </a:p>
          <a:p>
            <a:pPr marL="681228" indent="-571500">
              <a:buFont typeface="+mj-lt"/>
              <a:buAutoNum type="romanLcPeriod"/>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IT and Communication (IM</a:t>
            </a:r>
            <a:r>
              <a:rPr lang="en-US" dirty="0" smtClean="0">
                <a:latin typeface="Times New Roman" pitchFamily="18" charset="0"/>
                <a:cs typeface="Times New Roman" pitchFamily="18" charset="0"/>
              </a:rPr>
              <a:t>) division</a:t>
            </a:r>
          </a:p>
          <a:p>
            <a:pPr marL="681228" indent="-571500">
              <a:buFont typeface="+mj-lt"/>
              <a:buAutoNum type="romanLcPeriod"/>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onsumer </a:t>
            </a:r>
            <a:r>
              <a:rPr lang="en-US" dirty="0">
                <a:latin typeface="Times New Roman" pitchFamily="18" charset="0"/>
                <a:cs typeface="Times New Roman" pitchFamily="18" charset="0"/>
              </a:rPr>
              <a:t>electronics (CE) </a:t>
            </a:r>
            <a:r>
              <a:rPr lang="en-US" dirty="0" smtClean="0">
                <a:latin typeface="Times New Roman" pitchFamily="18" charset="0"/>
                <a:cs typeface="Times New Roman" pitchFamily="18" charset="0"/>
              </a:rPr>
              <a:t>division</a:t>
            </a:r>
            <a:endParaRPr lang="en-US" dirty="0">
              <a:latin typeface="Times New Roman" pitchFamily="18" charset="0"/>
              <a:cs typeface="Times New Roman" pitchFamily="18" charset="0"/>
            </a:endParaRPr>
          </a:p>
          <a:p>
            <a:pPr marL="681228" indent="-571500">
              <a:buFont typeface="+mj-lt"/>
              <a:buAutoNum type="romanLcPeriod"/>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Devise </a:t>
            </a:r>
            <a:r>
              <a:rPr lang="en-US" dirty="0" smtClean="0">
                <a:latin typeface="Times New Roman" pitchFamily="18" charset="0"/>
                <a:cs typeface="Times New Roman" pitchFamily="18" charset="0"/>
              </a:rPr>
              <a:t>Solution division.</a:t>
            </a:r>
          </a:p>
          <a:p>
            <a:r>
              <a:rPr lang="en-US" dirty="0" smtClean="0">
                <a:latin typeface="Times New Roman" pitchFamily="18" charset="0"/>
                <a:cs typeface="Times New Roman" pitchFamily="18" charset="0"/>
              </a:rPr>
              <a:t>Each </a:t>
            </a:r>
            <a:r>
              <a:rPr lang="en-US" dirty="0">
                <a:latin typeface="Times New Roman" pitchFamily="18" charset="0"/>
                <a:cs typeface="Times New Roman" pitchFamily="18" charset="0"/>
              </a:rPr>
              <a:t>division is managed on its own, considering the implications they might have on the development of the new product, marketing as well as putting aspects of other businesses on sale.  </a:t>
            </a:r>
            <a:endParaRPr lang="en-US" dirty="0" smtClean="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SUMMARY</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42980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marL="109728" indent="0" algn="ctr">
              <a:buNone/>
            </a:pPr>
            <a:r>
              <a:rPr lang="en-US" b="1" dirty="0">
                <a:latin typeface="Times New Roman" pitchFamily="18" charset="0"/>
                <a:cs typeface="Times New Roman" pitchFamily="18" charset="0"/>
              </a:rPr>
              <a:t>D. Management and Organization </a:t>
            </a:r>
            <a:endParaRPr lang="en-GB" b="1" dirty="0">
              <a:latin typeface="Times New Roman" pitchFamily="18" charset="0"/>
              <a:cs typeface="Times New Roman" pitchFamily="18" charset="0"/>
            </a:endParaRPr>
          </a:p>
          <a:p>
            <a:r>
              <a:rPr lang="en-US" dirty="0">
                <a:latin typeface="Times New Roman" pitchFamily="18" charset="0"/>
                <a:cs typeface="Times New Roman" pitchFamily="18" charset="0"/>
              </a:rPr>
              <a:t>The management organization in Samsung integrates corporate management office as well as Samsung Advanced Institute of Technology (SAIT).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overall management of the group is dealt with by corporate management office which also has administrative responsibilities</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pPr marL="109728" indent="0" algn="ctr">
              <a:buNone/>
            </a:pPr>
            <a:r>
              <a:rPr lang="en-US" b="1" dirty="0" smtClean="0">
                <a:latin typeface="Times New Roman" pitchFamily="18" charset="0"/>
                <a:cs typeface="Times New Roman" pitchFamily="18" charset="0"/>
              </a:rPr>
              <a:t>E</a:t>
            </a:r>
            <a:r>
              <a:rPr lang="en-US" b="1" dirty="0">
                <a:latin typeface="Times New Roman" pitchFamily="18" charset="0"/>
                <a:cs typeface="Times New Roman" pitchFamily="18" charset="0"/>
              </a:rPr>
              <a:t>. Ownership Structure</a:t>
            </a:r>
            <a:endParaRPr lang="en-GB" b="1" dirty="0">
              <a:latin typeface="Times New Roman" pitchFamily="18" charset="0"/>
              <a:cs typeface="Times New Roman" pitchFamily="18" charset="0"/>
            </a:endParaRPr>
          </a:p>
          <a:p>
            <a:r>
              <a:rPr lang="en-US" dirty="0">
                <a:latin typeface="Times New Roman" pitchFamily="18" charset="0"/>
                <a:cs typeface="Times New Roman" pitchFamily="18" charset="0"/>
              </a:rPr>
              <a:t>The shareholder structure in Samsung covers a 52% of common stock for the foreign investors while a 20% goes to major shareholders and related parties</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 17% percent goes to domestic institutional investors while the treasury stock is responsible for 7%. O</a:t>
            </a:r>
            <a:r>
              <a:rPr lang="en-US" dirty="0" smtClean="0">
                <a:latin typeface="Times New Roman" pitchFamily="18" charset="0"/>
                <a:cs typeface="Times New Roman" pitchFamily="18" charset="0"/>
              </a:rPr>
              <a:t>n </a:t>
            </a:r>
            <a:r>
              <a:rPr lang="en-US" dirty="0">
                <a:latin typeface="Times New Roman" pitchFamily="18" charset="0"/>
                <a:cs typeface="Times New Roman" pitchFamily="18" charset="0"/>
              </a:rPr>
              <a:t>common stock, domestic individual investors take 4</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On </a:t>
            </a:r>
            <a:r>
              <a:rPr lang="en-US" dirty="0">
                <a:latin typeface="Times New Roman" pitchFamily="18" charset="0"/>
                <a:cs typeface="Times New Roman" pitchFamily="18" charset="0"/>
              </a:rPr>
              <a:t>preferred stock, foreign investors take 82% while treasury stock takes a 9%. Domestic institutional investors are responsible for 6% while domestic individual investors take3</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Finally</a:t>
            </a:r>
            <a:r>
              <a:rPr lang="en-US" dirty="0">
                <a:latin typeface="Times New Roman" pitchFamily="18" charset="0"/>
                <a:cs typeface="Times New Roman" pitchFamily="18" charset="0"/>
              </a:rPr>
              <a:t>, major shareholders and related parties take 0.2%.  </a:t>
            </a:r>
            <a:endParaRPr lang="en-GB"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SUMMARY</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144060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b="1" dirty="0">
                <a:latin typeface="Times New Roman" pitchFamily="18" charset="0"/>
                <a:cs typeface="Times New Roman" pitchFamily="18" charset="0"/>
              </a:rPr>
              <a:t>F. Social Responsibility</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Through social contribution program, Samsung looks forward to improving conditions around the world.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company focuses on stabilizing and benefiting local communities especially children and needy families.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employees in the company are individually encouraged to participate in volunteer programs offered by the company</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pPr marL="109728" indent="0">
              <a:buNone/>
            </a:pPr>
            <a:endParaRPr lang="en-GB" dirty="0"/>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SUMMARY</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3408337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109728" indent="0" algn="ctr">
              <a:buNone/>
            </a:pPr>
            <a:r>
              <a:rPr lang="en-US" b="1" dirty="0">
                <a:latin typeface="Times New Roman" pitchFamily="18" charset="0"/>
                <a:cs typeface="Times New Roman" pitchFamily="18" charset="0"/>
              </a:rPr>
              <a:t>G. Internal Analysis</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Samsung has the following strengths, first, the company enjoys a variety of products which comprises of mobile phones, tablets as well as home appliances.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Secondly</a:t>
            </a:r>
            <a:r>
              <a:rPr lang="en-US" dirty="0">
                <a:latin typeface="Times New Roman" pitchFamily="18" charset="0"/>
                <a:cs typeface="Times New Roman" pitchFamily="18" charset="0"/>
              </a:rPr>
              <a:t>, in most of the product categories, the company has significant market share. Among the weaknesses, cannibalization comes along from the recent lounged smartphone by Samsung.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Secondly</a:t>
            </a:r>
            <a:r>
              <a:rPr lang="en-US" dirty="0">
                <a:latin typeface="Times New Roman" pitchFamily="18" charset="0"/>
                <a:cs typeface="Times New Roman" pitchFamily="18" charset="0"/>
              </a:rPr>
              <a:t>, in the future, the demand for LCD is expected to decline.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Among </a:t>
            </a:r>
            <a:r>
              <a:rPr lang="en-US" dirty="0">
                <a:latin typeface="Times New Roman" pitchFamily="18" charset="0"/>
                <a:cs typeface="Times New Roman" pitchFamily="18" charset="0"/>
              </a:rPr>
              <a:t>the opportunities, Samsung financial situation is strong. In addition, there is possibility of the company venturing into unrelated diversification. The threat includes stiff competition from top competitors like Nokia.</a:t>
            </a:r>
            <a:endParaRPr lang="en-GB"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latin typeface="Times New Roman" pitchFamily="18" charset="0"/>
                <a:cs typeface="Times New Roman" pitchFamily="18" charset="0"/>
              </a:rPr>
              <a:t>Summary</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3939065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109728" indent="0" algn="ctr">
              <a:buNone/>
            </a:pPr>
            <a:r>
              <a:rPr lang="en-US" b="1" dirty="0" smtClean="0">
                <a:latin typeface="Times New Roman" pitchFamily="18" charset="0"/>
                <a:cs typeface="Times New Roman" pitchFamily="18" charset="0"/>
              </a:rPr>
              <a:t>A</a:t>
            </a:r>
            <a:r>
              <a:rPr lang="en-US" b="1" dirty="0">
                <a:latin typeface="Times New Roman" pitchFamily="18" charset="0"/>
                <a:cs typeface="Times New Roman" pitchFamily="18" charset="0"/>
              </a:rPr>
              <a:t>. Examining the General </a:t>
            </a:r>
            <a:r>
              <a:rPr lang="en-US" b="1" dirty="0" smtClean="0">
                <a:latin typeface="Times New Roman" pitchFamily="18" charset="0"/>
                <a:cs typeface="Times New Roman" pitchFamily="18" charset="0"/>
              </a:rPr>
              <a:t>Market</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Samsung uses its strategies to bring new products into the market. For instance, Samsung Galaxy s7 Edge, Samsung’s flagship smartphone accompanied by technology which is innovative.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For </a:t>
            </a:r>
            <a:r>
              <a:rPr lang="en-US" dirty="0">
                <a:latin typeface="Times New Roman" pitchFamily="18" charset="0"/>
                <a:cs typeface="Times New Roman" pitchFamily="18" charset="0"/>
              </a:rPr>
              <a:t>the product, Samsung uses skimming prices as it expects to get high value in the start to outcompete the </a:t>
            </a:r>
            <a:r>
              <a:rPr lang="en-US" dirty="0" smtClean="0">
                <a:latin typeface="Times New Roman" pitchFamily="18" charset="0"/>
                <a:cs typeface="Times New Roman" pitchFamily="18" charset="0"/>
              </a:rPr>
              <a:t>competitors</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pPr marL="109728" indent="0" algn="ctr">
              <a:buNone/>
            </a:pPr>
            <a:r>
              <a:rPr lang="en-US" b="1" dirty="0">
                <a:latin typeface="Times New Roman" pitchFamily="18" charset="0"/>
                <a:cs typeface="Times New Roman" pitchFamily="18" charset="0"/>
              </a:rPr>
              <a:t>B. Customer </a:t>
            </a:r>
            <a:r>
              <a:rPr lang="en-US" b="1" dirty="0" smtClean="0">
                <a:latin typeface="Times New Roman" pitchFamily="18" charset="0"/>
                <a:cs typeface="Times New Roman" pitchFamily="18" charset="0"/>
              </a:rPr>
              <a:t>Analysis</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r>
              <a:rPr lang="en-US" dirty="0">
                <a:latin typeface="Times New Roman" pitchFamily="18" charset="0"/>
                <a:cs typeface="Times New Roman" pitchFamily="18" charset="0"/>
              </a:rPr>
              <a:t>Depending on day to day usage of Samsung devices, the company targets a wide variety of consumers</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company usually focuses on consumers with the age group of 20s </a:t>
            </a:r>
            <a:r>
              <a:rPr lang="en-US" dirty="0" smtClean="0">
                <a:latin typeface="Times New Roman" pitchFamily="18" charset="0"/>
                <a:cs typeface="Times New Roman" pitchFamily="18" charset="0"/>
              </a:rPr>
              <a:t>to50s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but will </a:t>
            </a:r>
            <a:r>
              <a:rPr lang="en-US" dirty="0">
                <a:latin typeface="Times New Roman" pitchFamily="18" charset="0"/>
                <a:cs typeface="Times New Roman" pitchFamily="18" charset="0"/>
              </a:rPr>
              <a:t>also </a:t>
            </a:r>
            <a:r>
              <a:rPr lang="en-US" dirty="0" smtClean="0">
                <a:latin typeface="Times New Roman" pitchFamily="18" charset="0"/>
                <a:cs typeface="Times New Roman" pitchFamily="18" charset="0"/>
              </a:rPr>
              <a:t>target much </a:t>
            </a:r>
            <a:r>
              <a:rPr lang="en-US" dirty="0">
                <a:latin typeface="Times New Roman" pitchFamily="18" charset="0"/>
                <a:cs typeface="Times New Roman" pitchFamily="18" charset="0"/>
              </a:rPr>
              <a:t>older consumers if they have purchasing power and able to use the company’s devices.</a:t>
            </a:r>
            <a:endParaRPr lang="en-GB"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normAutofit/>
          </a:bodyPr>
          <a:lstStyle/>
          <a:p>
            <a:r>
              <a:rPr lang="en-US" dirty="0" smtClean="0">
                <a:latin typeface="Times New Roman" pitchFamily="18" charset="0"/>
                <a:cs typeface="Times New Roman" pitchFamily="18" charset="0"/>
              </a:rPr>
              <a:t>Market Assessment</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15568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lgn="ctr">
              <a:buNone/>
            </a:pPr>
            <a:r>
              <a:rPr lang="en-US" b="1" dirty="0" smtClean="0">
                <a:latin typeface="Times New Roman" pitchFamily="18" charset="0"/>
                <a:cs typeface="Times New Roman" pitchFamily="18" charset="0"/>
              </a:rPr>
              <a:t>Strengths. </a:t>
            </a:r>
          </a:p>
          <a:p>
            <a:pPr marL="624078" indent="-514350">
              <a:buFont typeface="+mj-lt"/>
              <a:buAutoNum type="arabicPeriod"/>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company enjoys a variety of products which comprises of mobile phones, tablets as well as home appliances. </a:t>
            </a:r>
          </a:p>
          <a:p>
            <a:pPr marL="624078" indent="-514350">
              <a:buFont typeface="+mj-lt"/>
              <a:buAutoNum type="arabicPeriod"/>
            </a:pP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most of the product categories, the company has significant market share. </a:t>
            </a:r>
            <a:endParaRPr lang="en-US" dirty="0" smtClean="0">
              <a:latin typeface="Times New Roman" pitchFamily="18" charset="0"/>
              <a:cs typeface="Times New Roman" pitchFamily="18" charset="0"/>
            </a:endParaRPr>
          </a:p>
          <a:p>
            <a:pPr marL="109728" indent="0" algn="ctr">
              <a:buNone/>
            </a:pPr>
            <a:r>
              <a:rPr lang="en-US" b="1" dirty="0" smtClean="0">
                <a:latin typeface="Times New Roman" pitchFamily="18" charset="0"/>
                <a:cs typeface="Times New Roman" pitchFamily="18" charset="0"/>
              </a:rPr>
              <a:t>Weaknesses</a:t>
            </a:r>
          </a:p>
          <a:p>
            <a:pPr marL="624078" indent="-514350">
              <a:buFont typeface="+mj-lt"/>
              <a:buAutoNum type="arabicPeriod"/>
            </a:pPr>
            <a:r>
              <a:rPr lang="en-US" dirty="0" smtClean="0">
                <a:latin typeface="Times New Roman" pitchFamily="18" charset="0"/>
                <a:cs typeface="Times New Roman" pitchFamily="18" charset="0"/>
              </a:rPr>
              <a:t>Cannibalization comes along from the recent lounged smartphone by Samsung. </a:t>
            </a:r>
          </a:p>
          <a:p>
            <a:pPr marL="624078" indent="-514350">
              <a:buFont typeface="+mj-lt"/>
              <a:buAutoNum type="arabicPeriod"/>
            </a:pPr>
            <a:r>
              <a:rPr lang="en-US" dirty="0" smtClean="0">
                <a:latin typeface="Times New Roman" pitchFamily="18" charset="0"/>
                <a:cs typeface="Times New Roman" pitchFamily="18" charset="0"/>
              </a:rPr>
              <a:t>Demand </a:t>
            </a:r>
            <a:r>
              <a:rPr lang="en-US" dirty="0">
                <a:latin typeface="Times New Roman" pitchFamily="18" charset="0"/>
                <a:cs typeface="Times New Roman" pitchFamily="18" charset="0"/>
              </a:rPr>
              <a:t>for LCD is expected to </a:t>
            </a:r>
            <a:r>
              <a:rPr lang="en-US" dirty="0" smtClean="0">
                <a:latin typeface="Times New Roman" pitchFamily="18" charset="0"/>
                <a:cs typeface="Times New Roman" pitchFamily="18" charset="0"/>
              </a:rPr>
              <a:t>decline in the future. </a:t>
            </a:r>
          </a:p>
          <a:p>
            <a:pPr marL="109728" indent="0" algn="ctr">
              <a:buNone/>
            </a:pPr>
            <a:r>
              <a:rPr lang="en-US" b="1" dirty="0">
                <a:latin typeface="Times New Roman" pitchFamily="18" charset="0"/>
                <a:cs typeface="Times New Roman" pitchFamily="18" charset="0"/>
              </a:rPr>
              <a:t>O</a:t>
            </a:r>
            <a:r>
              <a:rPr lang="en-US" b="1" dirty="0" smtClean="0">
                <a:latin typeface="Times New Roman" pitchFamily="18" charset="0"/>
                <a:cs typeface="Times New Roman" pitchFamily="18" charset="0"/>
              </a:rPr>
              <a:t>pportunities</a:t>
            </a:r>
          </a:p>
          <a:p>
            <a:pPr marL="624078" indent="-514350">
              <a:buFont typeface="+mj-lt"/>
              <a:buAutoNum type="arabicPeriod"/>
            </a:pPr>
            <a:r>
              <a:rPr lang="en-US" dirty="0" smtClean="0">
                <a:latin typeface="Times New Roman" pitchFamily="18" charset="0"/>
                <a:cs typeface="Times New Roman" pitchFamily="18" charset="0"/>
              </a:rPr>
              <a:t>Samsung </a:t>
            </a:r>
            <a:r>
              <a:rPr lang="en-US" dirty="0">
                <a:latin typeface="Times New Roman" pitchFamily="18" charset="0"/>
                <a:cs typeface="Times New Roman" pitchFamily="18" charset="0"/>
              </a:rPr>
              <a:t>financial situation is strong. </a:t>
            </a:r>
            <a:endParaRPr lang="en-US" dirty="0" smtClean="0">
              <a:latin typeface="Times New Roman" pitchFamily="18" charset="0"/>
              <a:cs typeface="Times New Roman" pitchFamily="18" charset="0"/>
            </a:endParaRPr>
          </a:p>
          <a:p>
            <a:pPr marL="624078" indent="-514350">
              <a:buFont typeface="+mj-lt"/>
              <a:buAutoNum type="arabicPeriod"/>
            </a:pPr>
            <a:r>
              <a:rPr lang="en-US" dirty="0" smtClean="0">
                <a:latin typeface="Times New Roman" pitchFamily="18" charset="0"/>
                <a:cs typeface="Times New Roman" pitchFamily="18" charset="0"/>
              </a:rPr>
              <a:t>Possibility </a:t>
            </a:r>
            <a:r>
              <a:rPr lang="en-US" dirty="0">
                <a:latin typeface="Times New Roman" pitchFamily="18" charset="0"/>
                <a:cs typeface="Times New Roman" pitchFamily="18" charset="0"/>
              </a:rPr>
              <a:t>of the company venturing into unrelated diversification. </a:t>
            </a:r>
          </a:p>
          <a:p>
            <a:pPr marL="109728" indent="0" algn="ctr">
              <a:buNone/>
            </a:pPr>
            <a:r>
              <a:rPr lang="en-US" b="1" dirty="0" smtClean="0">
                <a:latin typeface="Times New Roman" pitchFamily="18" charset="0"/>
                <a:cs typeface="Times New Roman" pitchFamily="18" charset="0"/>
              </a:rPr>
              <a:t>Threat</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624078" indent="-514350">
              <a:buFont typeface="+mj-lt"/>
              <a:buAutoNum type="arabicPeriod"/>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tiff </a:t>
            </a:r>
            <a:r>
              <a:rPr lang="en-US" dirty="0">
                <a:latin typeface="Times New Roman" pitchFamily="18" charset="0"/>
                <a:cs typeface="Times New Roman" pitchFamily="18" charset="0"/>
              </a:rPr>
              <a:t>competition from top competitors like Nokia</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endParaRPr lang="en-GB"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normAutofit/>
          </a:bodyPr>
          <a:lstStyle/>
          <a:p>
            <a:r>
              <a:rPr lang="en-US" dirty="0">
                <a:latin typeface="Times New Roman" pitchFamily="18" charset="0"/>
                <a:cs typeface="Times New Roman" pitchFamily="18" charset="0"/>
              </a:rPr>
              <a:t>C. Industry </a:t>
            </a:r>
            <a:r>
              <a:rPr lang="en-US" dirty="0" smtClean="0">
                <a:latin typeface="Times New Roman" pitchFamily="18" charset="0"/>
                <a:cs typeface="Times New Roman" pitchFamily="18" charset="0"/>
              </a:rPr>
              <a:t>Analysis</a:t>
            </a:r>
            <a:endParaRPr lang="en-GB" dirty="0"/>
          </a:p>
        </p:txBody>
      </p:sp>
    </p:spTree>
    <p:extLst>
      <p:ext uri="{BB962C8B-B14F-4D97-AF65-F5344CB8AC3E}">
        <p14:creationId xmlns:p14="http://schemas.microsoft.com/office/powerpoint/2010/main" val="1166044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corporate </a:t>
            </a:r>
            <a:r>
              <a:rPr lang="en-US" dirty="0" smtClean="0">
                <a:latin typeface="Times New Roman" pitchFamily="18" charset="0"/>
                <a:cs typeface="Times New Roman" pitchFamily="18" charset="0"/>
              </a:rPr>
              <a:t>strategy </a:t>
            </a:r>
            <a:r>
              <a:rPr lang="en-US" dirty="0">
                <a:latin typeface="Times New Roman" pitchFamily="18" charset="0"/>
                <a:cs typeface="Times New Roman" pitchFamily="18" charset="0"/>
              </a:rPr>
              <a:t>was to begin from years 2014 through 2017.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strategy addressed areas where </a:t>
            </a:r>
            <a:r>
              <a:rPr lang="en-US" dirty="0">
                <a:latin typeface="Times New Roman" pitchFamily="18" charset="0"/>
                <a:cs typeface="Times New Roman" pitchFamily="18" charset="0"/>
              </a:rPr>
              <a:t>it’d made mistakes by losing market </a:t>
            </a:r>
            <a:r>
              <a:rPr lang="en-US" dirty="0" smtClean="0">
                <a:latin typeface="Times New Roman" pitchFamily="18" charset="0"/>
                <a:cs typeface="Times New Roman" pitchFamily="18" charset="0"/>
              </a:rPr>
              <a:t>shares.</a:t>
            </a:r>
          </a:p>
          <a:p>
            <a:r>
              <a:rPr lang="en-US" dirty="0" smtClean="0">
                <a:latin typeface="Times New Roman" pitchFamily="18" charset="0"/>
                <a:cs typeface="Times New Roman" pitchFamily="18" charset="0"/>
              </a:rPr>
              <a:t>The main areas addressed in this strategy were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both the </a:t>
            </a:r>
            <a:r>
              <a:rPr lang="en-US" dirty="0">
                <a:latin typeface="Times New Roman" pitchFamily="18" charset="0"/>
                <a:cs typeface="Times New Roman" pitchFamily="18" charset="0"/>
              </a:rPr>
              <a:t>money making </a:t>
            </a:r>
            <a:r>
              <a:rPr lang="en-US" dirty="0" smtClean="0">
                <a:latin typeface="Times New Roman" pitchFamily="18" charset="0"/>
                <a:cs typeface="Times New Roman" pitchFamily="18" charset="0"/>
              </a:rPr>
              <a:t>division </a:t>
            </a:r>
            <a:r>
              <a:rPr lang="en-US" dirty="0">
                <a:latin typeface="Times New Roman" pitchFamily="18" charset="0"/>
                <a:cs typeface="Times New Roman" pitchFamily="18" charset="0"/>
              </a:rPr>
              <a:t>and electronic product </a:t>
            </a:r>
            <a:r>
              <a:rPr lang="en-US" dirty="0" smtClean="0">
                <a:latin typeface="Times New Roman" pitchFamily="18" charset="0"/>
                <a:cs typeface="Times New Roman" pitchFamily="18" charset="0"/>
              </a:rPr>
              <a:t>division.</a:t>
            </a:r>
          </a:p>
          <a:p>
            <a:r>
              <a:rPr lang="en-US" dirty="0" smtClean="0">
                <a:latin typeface="Times New Roman" pitchFamily="18" charset="0"/>
                <a:cs typeface="Times New Roman" pitchFamily="18" charset="0"/>
              </a:rPr>
              <a:t>Samsung </a:t>
            </a:r>
            <a:r>
              <a:rPr lang="en-US" dirty="0">
                <a:latin typeface="Times New Roman" pitchFamily="18" charset="0"/>
                <a:cs typeface="Times New Roman" pitchFamily="18" charset="0"/>
              </a:rPr>
              <a:t>marketed its intensions on </a:t>
            </a:r>
            <a:r>
              <a:rPr lang="en-US" dirty="0" smtClean="0">
                <a:latin typeface="Times New Roman" pitchFamily="18" charset="0"/>
                <a:cs typeface="Times New Roman" pitchFamily="18" charset="0"/>
              </a:rPr>
              <a:t>analysis </a:t>
            </a:r>
            <a:r>
              <a:rPr lang="en-US" dirty="0">
                <a:latin typeface="Times New Roman" pitchFamily="18" charset="0"/>
                <a:cs typeface="Times New Roman" pitchFamily="18" charset="0"/>
              </a:rPr>
              <a:t>of the external </a:t>
            </a:r>
            <a:r>
              <a:rPr lang="en-US" dirty="0" smtClean="0">
                <a:latin typeface="Times New Roman" pitchFamily="18" charset="0"/>
                <a:cs typeface="Times New Roman" pitchFamily="18" charset="0"/>
              </a:rPr>
              <a:t>environmental key </a:t>
            </a:r>
            <a:r>
              <a:rPr lang="en-US" dirty="0">
                <a:latin typeface="Times New Roman" pitchFamily="18" charset="0"/>
                <a:cs typeface="Times New Roman" pitchFamily="18" charset="0"/>
              </a:rPr>
              <a:t>success factors and competitive </a:t>
            </a:r>
            <a:r>
              <a:rPr lang="en-US" dirty="0" smtClean="0">
                <a:latin typeface="Times New Roman" pitchFamily="18" charset="0"/>
                <a:cs typeface="Times New Roman" pitchFamily="18" charset="0"/>
              </a:rPr>
              <a:t>forces.</a:t>
            </a:r>
          </a:p>
          <a:p>
            <a:r>
              <a:rPr lang="en-US" dirty="0" smtClean="0">
                <a:latin typeface="Times New Roman" pitchFamily="18" charset="0"/>
                <a:cs typeface="Times New Roman" pitchFamily="18" charset="0"/>
              </a:rPr>
              <a:t>This helped </a:t>
            </a:r>
            <a:r>
              <a:rPr lang="en-US" dirty="0">
                <a:latin typeface="Times New Roman" pitchFamily="18" charset="0"/>
                <a:cs typeface="Times New Roman" pitchFamily="18" charset="0"/>
              </a:rPr>
              <a:t>in developing an EFE (External Factor Evaluation) matrix to assess Samsung’s </a:t>
            </a:r>
            <a:r>
              <a:rPr lang="en-US" dirty="0" smtClean="0">
                <a:latin typeface="Times New Roman" pitchFamily="18" charset="0"/>
                <a:cs typeface="Times New Roman" pitchFamily="18" charset="0"/>
              </a:rPr>
              <a:t>performance. </a:t>
            </a:r>
            <a:endParaRPr lang="en-GB" dirty="0"/>
          </a:p>
        </p:txBody>
      </p:sp>
      <p:sp>
        <p:nvSpPr>
          <p:cNvPr id="3" name="Title 2"/>
          <p:cNvSpPr>
            <a:spLocks noGrp="1"/>
          </p:cNvSpPr>
          <p:nvPr>
            <p:ph type="title"/>
          </p:nvPr>
        </p:nvSpPr>
        <p:spPr/>
        <p:txBody>
          <a:bodyPr>
            <a:normAutofit/>
          </a:bodyPr>
          <a:lstStyle/>
          <a:p>
            <a:r>
              <a:rPr lang="en-US" dirty="0">
                <a:latin typeface="Times New Roman" pitchFamily="18" charset="0"/>
                <a:cs typeface="Times New Roman" pitchFamily="18" charset="0"/>
              </a:rPr>
              <a:t>D. Strategic </a:t>
            </a:r>
            <a:r>
              <a:rPr lang="en-US" dirty="0" smtClean="0">
                <a:latin typeface="Times New Roman" pitchFamily="18" charset="0"/>
                <a:cs typeface="Times New Roman" pitchFamily="18" charset="0"/>
              </a:rPr>
              <a:t>Alternatives</a:t>
            </a:r>
            <a:endParaRPr lang="en-GB" dirty="0"/>
          </a:p>
        </p:txBody>
      </p:sp>
    </p:spTree>
    <p:extLst>
      <p:ext uri="{BB962C8B-B14F-4D97-AF65-F5344CB8AC3E}">
        <p14:creationId xmlns:p14="http://schemas.microsoft.com/office/powerpoint/2010/main" val="2217479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latin typeface="Times New Roman" pitchFamily="18" charset="0"/>
                <a:cs typeface="Times New Roman" pitchFamily="18" charset="0"/>
              </a:rPr>
              <a:t>The strategy recommended a </a:t>
            </a:r>
            <a:r>
              <a:rPr lang="en-US" dirty="0">
                <a:latin typeface="Times New Roman" pitchFamily="18" charset="0"/>
                <a:cs typeface="Times New Roman" pitchFamily="18" charset="0"/>
              </a:rPr>
              <a:t>specific plan for Samsung to acquire retail chains such as BestBuy, Dixons </a:t>
            </a:r>
            <a:r>
              <a:rPr lang="en-US" dirty="0" err="1">
                <a:latin typeface="Times New Roman" pitchFamily="18" charset="0"/>
                <a:cs typeface="Times New Roman" pitchFamily="18" charset="0"/>
              </a:rPr>
              <a:t>Carphone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among others.</a:t>
            </a:r>
          </a:p>
          <a:p>
            <a:r>
              <a:rPr lang="en-US" dirty="0" smtClean="0">
                <a:latin typeface="Times New Roman" pitchFamily="18" charset="0"/>
                <a:cs typeface="Times New Roman" pitchFamily="18" charset="0"/>
              </a:rPr>
              <a:t>This would enable the company create </a:t>
            </a:r>
            <a:r>
              <a:rPr lang="en-US" dirty="0">
                <a:latin typeface="Times New Roman" pitchFamily="18" charset="0"/>
                <a:cs typeface="Times New Roman" pitchFamily="18" charset="0"/>
              </a:rPr>
              <a:t>a strong impact in the will competitive </a:t>
            </a:r>
            <a:r>
              <a:rPr lang="en-US" dirty="0" smtClean="0">
                <a:latin typeface="Times New Roman" pitchFamily="18" charset="0"/>
                <a:cs typeface="Times New Roman" pitchFamily="18" charset="0"/>
              </a:rPr>
              <a:t>marketplace.</a:t>
            </a:r>
          </a:p>
          <a:p>
            <a:r>
              <a:rPr lang="en-US" dirty="0" smtClean="0">
                <a:latin typeface="Times New Roman" pitchFamily="18" charset="0"/>
                <a:cs typeface="Times New Roman" pitchFamily="18" charset="0"/>
              </a:rPr>
              <a:t>It would also </a:t>
            </a:r>
            <a:r>
              <a:rPr lang="en-US" dirty="0">
                <a:latin typeface="Times New Roman" pitchFamily="18" charset="0"/>
                <a:cs typeface="Times New Roman" pitchFamily="18" charset="0"/>
              </a:rPr>
              <a:t>gain an upper hand in retailing to increase its value </a:t>
            </a:r>
            <a:r>
              <a:rPr lang="en-US" dirty="0" smtClean="0">
                <a:latin typeface="Times New Roman" pitchFamily="18" charset="0"/>
                <a:cs typeface="Times New Roman" pitchFamily="18" charset="0"/>
              </a:rPr>
              <a:t>thus guaranteeing long-term </a:t>
            </a:r>
            <a:r>
              <a:rPr lang="en-US" dirty="0">
                <a:latin typeface="Times New Roman" pitchFamily="18" charset="0"/>
                <a:cs typeface="Times New Roman" pitchFamily="18" charset="0"/>
              </a:rPr>
              <a:t>sustainability.</a:t>
            </a:r>
            <a:endParaRPr lang="en-GB" dirty="0">
              <a:latin typeface="Times New Roman" pitchFamily="18" charset="0"/>
              <a:cs typeface="Times New Roman" pitchFamily="18" charset="0"/>
            </a:endParaRPr>
          </a:p>
          <a:p>
            <a:endParaRPr lang="en-GB" dirty="0"/>
          </a:p>
        </p:txBody>
      </p:sp>
      <p:sp>
        <p:nvSpPr>
          <p:cNvPr id="3" name="Title 2"/>
          <p:cNvSpPr>
            <a:spLocks noGrp="1"/>
          </p:cNvSpPr>
          <p:nvPr>
            <p:ph type="title"/>
          </p:nvPr>
        </p:nvSpPr>
        <p:spPr/>
        <p:txBody>
          <a:bodyPr>
            <a:normAutofit/>
          </a:bodyPr>
          <a:lstStyle/>
          <a:p>
            <a:r>
              <a:rPr lang="en-US" dirty="0">
                <a:latin typeface="Times New Roman" pitchFamily="18" charset="0"/>
                <a:cs typeface="Times New Roman" pitchFamily="18" charset="0"/>
              </a:rPr>
              <a:t>D. Strategic </a:t>
            </a:r>
            <a:r>
              <a:rPr lang="en-US" dirty="0" smtClean="0">
                <a:latin typeface="Times New Roman" pitchFamily="18" charset="0"/>
                <a:cs typeface="Times New Roman" pitchFamily="18" charset="0"/>
              </a:rPr>
              <a:t>Alternatives</a:t>
            </a:r>
            <a:endParaRPr lang="en-GB" dirty="0"/>
          </a:p>
        </p:txBody>
      </p:sp>
    </p:spTree>
    <p:extLst>
      <p:ext uri="{BB962C8B-B14F-4D97-AF65-F5344CB8AC3E}">
        <p14:creationId xmlns:p14="http://schemas.microsoft.com/office/powerpoint/2010/main" val="3653051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140</TotalTime>
  <Words>1571</Words>
  <Application>Microsoft Office PowerPoint</Application>
  <PresentationFormat>On-screen Show (4:3)</PresentationFormat>
  <Paragraphs>156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SAMSUNG  </vt:lpstr>
      <vt:lpstr>COMPANY SUMMARY</vt:lpstr>
      <vt:lpstr>MAJOR ACHIEVEMENTS.</vt:lpstr>
      <vt:lpstr>MAJOR ACHIEVEMENTS.</vt:lpstr>
      <vt:lpstr>SUMMARY</vt:lpstr>
      <vt:lpstr>SUMMARY</vt:lpstr>
      <vt:lpstr>SUMMARY</vt:lpstr>
      <vt:lpstr>SUMMARY</vt:lpstr>
      <vt:lpstr>Summary</vt:lpstr>
      <vt:lpstr>Market Assessment</vt:lpstr>
      <vt:lpstr>C. Industry Analysis</vt:lpstr>
      <vt:lpstr>D. Strategic Alternatives</vt:lpstr>
      <vt:lpstr>D. Strategic Alternatives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SAMSUNG COMPANY SUMMARY AND Market Assessment</dc:title>
  <dc:creator>ZACK</dc:creator>
  <cp:lastModifiedBy>ZACK</cp:lastModifiedBy>
  <cp:revision>18</cp:revision>
  <dcterms:created xsi:type="dcterms:W3CDTF">2018-06-15T06:54:10Z</dcterms:created>
  <dcterms:modified xsi:type="dcterms:W3CDTF">2018-06-15T15:17:04Z</dcterms:modified>
</cp:coreProperties>
</file>